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8" r:id="rId3"/>
    <p:sldId id="257" r:id="rId4"/>
    <p:sldId id="29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81" r:id="rId14"/>
    <p:sldId id="283" r:id="rId15"/>
    <p:sldId id="284" r:id="rId16"/>
    <p:sldId id="285" r:id="rId17"/>
    <p:sldId id="287" r:id="rId18"/>
    <p:sldId id="286" r:id="rId19"/>
    <p:sldId id="288" r:id="rId20"/>
    <p:sldId id="289" r:id="rId21"/>
    <p:sldId id="282" r:id="rId22"/>
    <p:sldId id="300" r:id="rId23"/>
    <p:sldId id="299" r:id="rId24"/>
    <p:sldId id="279" r:id="rId25"/>
    <p:sldId id="290" r:id="rId26"/>
    <p:sldId id="272" r:id="rId27"/>
    <p:sldId id="275" r:id="rId28"/>
    <p:sldId id="277" r:id="rId29"/>
    <p:sldId id="292" r:id="rId30"/>
    <p:sldId id="273" r:id="rId31"/>
    <p:sldId id="276" r:id="rId32"/>
    <p:sldId id="280" r:id="rId33"/>
    <p:sldId id="291" r:id="rId34"/>
    <p:sldId id="278" r:id="rId35"/>
    <p:sldId id="294" r:id="rId36"/>
    <p:sldId id="274" r:id="rId37"/>
    <p:sldId id="295" r:id="rId38"/>
    <p:sldId id="296" r:id="rId39"/>
    <p:sldId id="269" r:id="rId40"/>
    <p:sldId id="298" r:id="rId41"/>
    <p:sldId id="29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B6F"/>
    <a:srgbClr val="2157A0"/>
    <a:srgbClr val="A6C1D9"/>
    <a:srgbClr val="D48AA9"/>
    <a:srgbClr val="497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23"/>
    <p:restoredTop sz="69712"/>
  </p:normalViewPr>
  <p:slideViewPr>
    <p:cSldViewPr snapToGrid="0" snapToObjects="1">
      <p:cViewPr>
        <p:scale>
          <a:sx n="56" d="100"/>
          <a:sy n="56" d="100"/>
        </p:scale>
        <p:origin x="102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B8E06-5003-8544-8F8E-47EBDD99940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A0643-BD52-7D43-B4C4-2B1AB3A23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9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66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seconds after-  start time was was when test began, but there are directions</a:t>
            </a:r>
          </a:p>
          <a:p>
            <a:r>
              <a:rPr lang="en-US" dirty="0"/>
              <a:t>	5 seconds was conservation estimate that we were using data collected during the test only, not the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36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dPLI</a:t>
            </a:r>
            <a:r>
              <a:rPr lang="en-US" dirty="0"/>
              <a:t> was also conducted, but graph theory is based on </a:t>
            </a:r>
            <a:r>
              <a:rPr lang="en-US" dirty="0" err="1"/>
              <a:t>wPLI</a:t>
            </a:r>
            <a:r>
              <a:rPr lang="en-US" dirty="0"/>
              <a:t> so that’s what I’m focusing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7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31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81 (out of 2074- roughly 5%) global efficiency outcomes are greater than 1</a:t>
            </a:r>
          </a:p>
          <a:p>
            <a:r>
              <a:rPr lang="en-US" dirty="0"/>
              <a:t>	-19 of the 81 are 1.01 or greater</a:t>
            </a:r>
          </a:p>
          <a:p>
            <a:r>
              <a:rPr lang="en-US" dirty="0"/>
              <a:t>	-0 are greater than 1.1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All other outcomes (path length, clustering characteristics, small-</a:t>
            </a:r>
            <a:r>
              <a:rPr lang="en-US" b="1" dirty="0" err="1">
                <a:solidFill>
                  <a:srgbClr val="FF0000"/>
                </a:solidFill>
              </a:rPr>
              <a:t>worldness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SAS- get </a:t>
            </a:r>
            <a:r>
              <a:rPr lang="en-US" b="1" dirty="0" err="1">
                <a:solidFill>
                  <a:srgbClr val="FF0000"/>
                </a:solidFill>
              </a:rPr>
              <a:t>freq</a:t>
            </a:r>
            <a:r>
              <a:rPr lang="en-US" b="1" dirty="0">
                <a:solidFill>
                  <a:srgbClr val="FF0000"/>
                </a:solidFill>
              </a:rPr>
              <a:t>/percentages about number of participants with outcomes greater than 1, 1.01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Participants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Cognitive test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Time (</a:t>
            </a:r>
            <a:r>
              <a:rPr lang="en-US" b="1" dirty="0" err="1">
                <a:solidFill>
                  <a:srgbClr val="FF0000"/>
                </a:solidFill>
              </a:rPr>
              <a:t>cogtest</a:t>
            </a:r>
            <a:r>
              <a:rPr lang="en-US" b="1" dirty="0">
                <a:solidFill>
                  <a:srgbClr val="FF0000"/>
                </a:solidFill>
              </a:rPr>
              <a:t> 1, </a:t>
            </a:r>
            <a:r>
              <a:rPr lang="en-US" b="1" dirty="0" err="1">
                <a:solidFill>
                  <a:srgbClr val="FF0000"/>
                </a:solidFill>
              </a:rPr>
              <a:t>cogtest</a:t>
            </a:r>
            <a:r>
              <a:rPr lang="en-US" b="1" dirty="0">
                <a:solidFill>
                  <a:srgbClr val="FF0000"/>
                </a:solidFill>
              </a:rPr>
              <a:t> 2,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49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2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tried these work arounds a subset of the data, but as it didn’t resolve issues in the subset I didn’t both re-running data in the full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78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tried these work arounds a subset of the data, but as it didn’t resolve issues in the subset I didn’t both re-running data in the full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34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4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/BIAPT/</a:t>
            </a:r>
            <a:r>
              <a:rPr lang="en-US" dirty="0" err="1"/>
              <a:t>EEGMotifs</a:t>
            </a:r>
            <a:r>
              <a:rPr lang="en-US" dirty="0"/>
              <a:t>/blob/master/</a:t>
            </a:r>
            <a:r>
              <a:rPr lang="en-US" dirty="0" err="1"/>
              <a:t>src</a:t>
            </a:r>
            <a:r>
              <a:rPr lang="en-US" dirty="0"/>
              <a:t>/features/</a:t>
            </a:r>
            <a:r>
              <a:rPr lang="en-US" dirty="0" err="1"/>
              <a:t>calculate_validated_motifs.m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88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tried these work arounds a subset of the data, but as it didn’t resolve issues in the subset I didn’t both re-running data in the full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1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Concussion diagnosis and management is currently focused on clinical assessment, particularly computerized neurocognitive testing. </a:t>
            </a:r>
          </a:p>
          <a:p>
            <a:pPr lvl="1"/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 physiological data used</a:t>
            </a:r>
          </a:p>
          <a:p>
            <a:pPr lvl="1"/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 between physiological data and clinical outcomes largely unexplored</a:t>
            </a:r>
          </a:p>
          <a:p>
            <a:endParaRPr lang="en-US" sz="120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Spectral EEG analyses quantify the oscillatory power of the brain’s electrical activity across varying frequencies. </a:t>
            </a: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-Spectral deficits observed post-concussion</a:t>
            </a: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-Major of </a:t>
            </a:r>
            <a:r>
              <a:rPr lang="en-US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-EEG literature in concussion use spectral analysis</a:t>
            </a:r>
          </a:p>
          <a:p>
            <a:endParaRPr lang="en-US" sz="120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 connectivity may be a better outcomes</a:t>
            </a:r>
          </a:p>
          <a:p>
            <a:pPr lvl="1"/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-Diffuse axonal injury- connectivity may more precisely measure disrupted neural communication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suggests functional connectivity markers are altered post-concussion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19-21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are a larger contributor to a proprietary concussion classification algorithm than spectral markers.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22,23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Came to Stefanie to learn new EEG skills, that I can then take back to individuals with concussion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08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Random_bin_und</a:t>
            </a:r>
            <a:endParaRPr lang="en-US" dirty="0"/>
          </a:p>
          <a:p>
            <a:r>
              <a:rPr lang="en-US" dirty="0"/>
              <a:t>Individual </a:t>
            </a:r>
            <a:r>
              <a:rPr lang="en-US" dirty="0" err="1"/>
              <a:t>threholds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46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 rewiring kept </a:t>
            </a:r>
            <a:r>
              <a:rPr lang="en-US" dirty="0" err="1"/>
              <a:t>throught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Random_bin_und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told that for pubs, you want 100+ null networks</a:t>
            </a:r>
          </a:p>
          <a:p>
            <a:r>
              <a:rPr lang="en-US" dirty="0"/>
              <a:t>Danielle’s code only uses 10 null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96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tried these work arounds a subset of the data, but as it didn’t resolve issues in the subset I didn’t both re-running data in the full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38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tried these work arounds a subset of the data, but as it didn’t resolve issues in the subset I didn’t both re-running data in the full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50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 rewiring kept </a:t>
            </a:r>
            <a:r>
              <a:rPr lang="en-US" dirty="0" err="1"/>
              <a:t>throught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Random_bin_und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70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tried these work arounds a subset of the data, but as it didn’t resolve issues in the subset I didn’t both re-running data in the full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47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Resting state fMRI data</a:t>
            </a:r>
          </a:p>
          <a:p>
            <a:r>
              <a:rPr lang="en-US" dirty="0"/>
              <a:t>	-ROI to ROI connectivity matrix with a Fischer’s transform</a:t>
            </a:r>
          </a:p>
          <a:p>
            <a:r>
              <a:rPr lang="en-US" dirty="0"/>
              <a:t>	-due to the complex math and transformations, they get values over 1 even though they theoretically shouldn’t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values in question for were ~1.0039 etc. so kind of negligible decimal values and very close to 1 so he said it was ok to keep them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decimal stuff was just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all the math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Everyone else has been able to resolve the issue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Thoughts? Suggestions?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79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3 locations (Michigan, </a:t>
            </a:r>
            <a:r>
              <a:rPr lang="en-US" dirty="0" err="1"/>
              <a:t>UPenn</a:t>
            </a:r>
            <a:r>
              <a:rPr lang="en-US" dirty="0"/>
              <a:t>, Washington University in St. Louis</a:t>
            </a:r>
          </a:p>
          <a:p>
            <a:endParaRPr lang="en-US" dirty="0"/>
          </a:p>
          <a:p>
            <a:r>
              <a:rPr lang="en-US" dirty="0"/>
              <a:t>Participants were randomized to anesthesia received </a:t>
            </a:r>
            <a:r>
              <a:rPr lang="en-US" dirty="0" err="1"/>
              <a:t>propofal</a:t>
            </a:r>
            <a:r>
              <a:rPr lang="en-US" dirty="0"/>
              <a:t> and were under anesthetics for 3 hours</a:t>
            </a:r>
          </a:p>
          <a:p>
            <a:r>
              <a:rPr lang="en-US" dirty="0"/>
              <a:t>Control group received no intervention, but were required to remain awake during 3 hours block (TV read)</a:t>
            </a:r>
          </a:p>
          <a:p>
            <a:endParaRPr lang="en-US" dirty="0"/>
          </a:p>
          <a:p>
            <a:r>
              <a:rPr lang="en-US" dirty="0"/>
              <a:t>In total, 15 participants (9 anesthesia, 6 controls) were available to be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0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3 locations (Michigan, </a:t>
            </a:r>
            <a:r>
              <a:rPr lang="en-US" dirty="0" err="1"/>
              <a:t>UPenn</a:t>
            </a:r>
            <a:r>
              <a:rPr lang="en-US" dirty="0"/>
              <a:t>, Washington University in St. Louis</a:t>
            </a:r>
          </a:p>
          <a:p>
            <a:endParaRPr lang="en-US" dirty="0"/>
          </a:p>
          <a:p>
            <a:r>
              <a:rPr lang="en-US" dirty="0"/>
              <a:t>Participants were randomized to anesthesia received </a:t>
            </a:r>
            <a:r>
              <a:rPr lang="en-US" dirty="0" err="1"/>
              <a:t>propofal</a:t>
            </a:r>
            <a:r>
              <a:rPr lang="en-US" dirty="0"/>
              <a:t> and were under anesthetics for 3 hours</a:t>
            </a:r>
          </a:p>
          <a:p>
            <a:r>
              <a:rPr lang="en-US" dirty="0"/>
              <a:t>Control group received no intervention, but were required to remain awake during 3 hours block (TV read)</a:t>
            </a:r>
          </a:p>
          <a:p>
            <a:endParaRPr lang="en-US" dirty="0"/>
          </a:p>
          <a:p>
            <a:r>
              <a:rPr lang="en-US" dirty="0"/>
              <a:t>In total, 15 participants (9 anesthesia, 6 controls) were available to be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study, we focused on the EEG recorded during all six cognitive tests, over the 8 administrations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Theta modularity maximally classified between the anesthesia and control groups immediately post-intervention (sensitivity= 85.7%; specificity= 61.1%; AUC= 0.72; </a:t>
            </a:r>
            <a:r>
              <a:rPr lang="en-US" dirty="0">
                <a:sym typeface="Symbol" pitchFamily="2" charset="2"/>
              </a:rPr>
              <a:t></a:t>
            </a:r>
            <a:r>
              <a:rPr lang="en-US" baseline="30000" dirty="0"/>
              <a:t>2</a:t>
            </a:r>
            <a:r>
              <a:rPr lang="en-US" baseline="-25000" dirty="0"/>
              <a:t>(1)</a:t>
            </a:r>
            <a:r>
              <a:rPr lang="en-US" dirty="0"/>
              <a:t>=12.21; p&lt;0.001; </a:t>
            </a:r>
            <a:r>
              <a:rPr lang="en-US" b="1" dirty="0"/>
              <a:t>Figure 1</a:t>
            </a:r>
            <a:r>
              <a:rPr lang="en-US" dirty="0"/>
              <a:t>). AUC decreased over time and returned to baseline levels (AUC=0.54) by 90mins post-intervention.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A0643-BD52-7D43-B4C4-2B1AB3A23C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5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7B87-EAF0-7349-A53D-05DB94D4F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072" y="258389"/>
            <a:ext cx="6788728" cy="2387600"/>
          </a:xfrm>
        </p:spPr>
        <p:txBody>
          <a:bodyPr anchor="b"/>
          <a:lstStyle>
            <a:lvl1pPr algn="ctr"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4B40E-58B4-F944-A195-5F6BB7231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74" y="3501335"/>
            <a:ext cx="6893925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D6374D-D00B-E841-AAB4-43CEA96DA071}"/>
              </a:ext>
            </a:extLst>
          </p:cNvPr>
          <p:cNvGrpSpPr/>
          <p:nvPr userDrawn="1"/>
        </p:nvGrpSpPr>
        <p:grpSpPr>
          <a:xfrm>
            <a:off x="6220918" y="-14990"/>
            <a:ext cx="6011056" cy="6910465"/>
            <a:chOff x="6220918" y="-14990"/>
            <a:chExt cx="6011056" cy="6910465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5BB121-81E4-6047-8002-1309CA26D9C3}"/>
                </a:ext>
              </a:extLst>
            </p:cNvPr>
            <p:cNvSpPr/>
            <p:nvPr userDrawn="1"/>
          </p:nvSpPr>
          <p:spPr>
            <a:xfrm>
              <a:off x="7629993" y="-14990"/>
              <a:ext cx="4601981" cy="3372787"/>
            </a:xfrm>
            <a:custGeom>
              <a:avLst/>
              <a:gdLst>
                <a:gd name="connsiteX0" fmla="*/ 0 w 4601981"/>
                <a:gd name="connsiteY0" fmla="*/ 3372787 h 3372787"/>
                <a:gd name="connsiteX1" fmla="*/ 4601981 w 4601981"/>
                <a:gd name="connsiteY1" fmla="*/ 2668249 h 3372787"/>
                <a:gd name="connsiteX2" fmla="*/ 4572000 w 4601981"/>
                <a:gd name="connsiteY2" fmla="*/ 14990 h 3372787"/>
                <a:gd name="connsiteX3" fmla="*/ 1319135 w 4601981"/>
                <a:gd name="connsiteY3" fmla="*/ 0 h 3372787"/>
                <a:gd name="connsiteX4" fmla="*/ 0 w 4601981"/>
                <a:gd name="connsiteY4" fmla="*/ 3372787 h 337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981" h="3372787">
                  <a:moveTo>
                    <a:pt x="0" y="3372787"/>
                  </a:moveTo>
                  <a:lnTo>
                    <a:pt x="4601981" y="2668249"/>
                  </a:lnTo>
                  <a:lnTo>
                    <a:pt x="4572000" y="14990"/>
                  </a:lnTo>
                  <a:lnTo>
                    <a:pt x="1319135" y="0"/>
                  </a:lnTo>
                  <a:lnTo>
                    <a:pt x="0" y="3372787"/>
                  </a:ln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A4C7523-D408-1942-8FD8-E1C5779D279A}"/>
                </a:ext>
              </a:extLst>
            </p:cNvPr>
            <p:cNvSpPr/>
            <p:nvPr userDrawn="1"/>
          </p:nvSpPr>
          <p:spPr>
            <a:xfrm>
              <a:off x="7613130" y="2631990"/>
              <a:ext cx="4616970" cy="3077148"/>
            </a:xfrm>
            <a:custGeom>
              <a:avLst/>
              <a:gdLst>
                <a:gd name="connsiteX0" fmla="*/ 4586991 w 4616971"/>
                <a:gd name="connsiteY0" fmla="*/ 3013023 h 3013023"/>
                <a:gd name="connsiteX1" fmla="*/ 4616971 w 4616971"/>
                <a:gd name="connsiteY1" fmla="*/ 0 h 3013023"/>
                <a:gd name="connsiteX2" fmla="*/ 0 w 4616971"/>
                <a:gd name="connsiteY2" fmla="*/ 704538 h 3013023"/>
                <a:gd name="connsiteX3" fmla="*/ 4586991 w 4616971"/>
                <a:gd name="connsiteY3" fmla="*/ 3013023 h 301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6971" h="3013023">
                  <a:moveTo>
                    <a:pt x="4586991" y="3013023"/>
                  </a:moveTo>
                  <a:lnTo>
                    <a:pt x="4616971" y="0"/>
                  </a:lnTo>
                  <a:lnTo>
                    <a:pt x="0" y="704538"/>
                  </a:lnTo>
                  <a:lnTo>
                    <a:pt x="4586991" y="3013023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B1EF669-8E38-584C-B252-5F65013E61DF}"/>
                </a:ext>
              </a:extLst>
            </p:cNvPr>
            <p:cNvSpPr/>
            <p:nvPr userDrawn="1"/>
          </p:nvSpPr>
          <p:spPr>
            <a:xfrm>
              <a:off x="6246504" y="3333643"/>
              <a:ext cx="5983596" cy="3552668"/>
            </a:xfrm>
            <a:custGeom>
              <a:avLst/>
              <a:gdLst>
                <a:gd name="connsiteX0" fmla="*/ 0 w 5996066"/>
                <a:gd name="connsiteY0" fmla="*/ 3552668 h 3552668"/>
                <a:gd name="connsiteX1" fmla="*/ 5996066 w 5996066"/>
                <a:gd name="connsiteY1" fmla="*/ 3552668 h 3552668"/>
                <a:gd name="connsiteX2" fmla="*/ 5981075 w 5996066"/>
                <a:gd name="connsiteY2" fmla="*/ 2353455 h 3552668"/>
                <a:gd name="connsiteX3" fmla="*/ 1394085 w 5996066"/>
                <a:gd name="connsiteY3" fmla="*/ 0 h 3552668"/>
                <a:gd name="connsiteX4" fmla="*/ 0 w 5996066"/>
                <a:gd name="connsiteY4" fmla="*/ 3552668 h 355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6066" h="3552668">
                  <a:moveTo>
                    <a:pt x="0" y="3552668"/>
                  </a:moveTo>
                  <a:lnTo>
                    <a:pt x="5996066" y="3552668"/>
                  </a:lnTo>
                  <a:lnTo>
                    <a:pt x="5981075" y="2353455"/>
                  </a:lnTo>
                  <a:lnTo>
                    <a:pt x="1394085" y="0"/>
                  </a:lnTo>
                  <a:lnTo>
                    <a:pt x="0" y="355266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19F85E2-ADA3-AB46-AC3B-50F401F29397}"/>
                </a:ext>
              </a:extLst>
            </p:cNvPr>
            <p:cNvSpPr/>
            <p:nvPr userDrawn="1"/>
          </p:nvSpPr>
          <p:spPr>
            <a:xfrm>
              <a:off x="6220918" y="3357797"/>
              <a:ext cx="2714076" cy="3537678"/>
            </a:xfrm>
            <a:custGeom>
              <a:avLst/>
              <a:gdLst>
                <a:gd name="connsiteX0" fmla="*/ 0 w 2683239"/>
                <a:gd name="connsiteY0" fmla="*/ 3522688 h 3522688"/>
                <a:gd name="connsiteX1" fmla="*/ 2683239 w 2683239"/>
                <a:gd name="connsiteY1" fmla="*/ 659567 h 3522688"/>
                <a:gd name="connsiteX2" fmla="*/ 1409075 w 2683239"/>
                <a:gd name="connsiteY2" fmla="*/ 0 h 3522688"/>
                <a:gd name="connsiteX3" fmla="*/ 0 w 2683239"/>
                <a:gd name="connsiteY3" fmla="*/ 3522688 h 35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3239" h="3522688">
                  <a:moveTo>
                    <a:pt x="0" y="3522688"/>
                  </a:moveTo>
                  <a:lnTo>
                    <a:pt x="2683239" y="659567"/>
                  </a:lnTo>
                  <a:lnTo>
                    <a:pt x="1409075" y="0"/>
                  </a:lnTo>
                  <a:lnTo>
                    <a:pt x="0" y="352268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058E8CB-16B0-1646-A611-B3E90C1952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3486" y="2880356"/>
            <a:ext cx="3791142" cy="8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9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959C-6AA3-6841-B430-C74FCA0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75700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E2D5-8CB5-CC4F-A1AA-F66C9BFAF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541135"/>
            <a:ext cx="6070678" cy="4323884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8A6346D-FB6E-AA49-B0D8-65A6432C4B3A}"/>
              </a:ext>
            </a:extLst>
          </p:cNvPr>
          <p:cNvSpPr/>
          <p:nvPr userDrawn="1"/>
        </p:nvSpPr>
        <p:spPr>
          <a:xfrm>
            <a:off x="0" y="6191951"/>
            <a:ext cx="10541937" cy="681038"/>
          </a:xfrm>
          <a:custGeom>
            <a:avLst/>
            <a:gdLst>
              <a:gd name="connsiteX0" fmla="*/ 108539 w 10541937"/>
              <a:gd name="connsiteY0" fmla="*/ 0 h 681038"/>
              <a:gd name="connsiteX1" fmla="*/ 10541937 w 10541937"/>
              <a:gd name="connsiteY1" fmla="*/ 0 h 681038"/>
              <a:gd name="connsiteX2" fmla="*/ 9905720 w 10541937"/>
              <a:gd name="connsiteY2" fmla="*/ 681037 h 681038"/>
              <a:gd name="connsiteX3" fmla="*/ 391995 w 10541937"/>
              <a:gd name="connsiteY3" fmla="*/ 681037 h 681038"/>
              <a:gd name="connsiteX4" fmla="*/ 391995 w 10541937"/>
              <a:gd name="connsiteY4" fmla="*/ 681038 h 681038"/>
              <a:gd name="connsiteX5" fmla="*/ 3112 w 10541937"/>
              <a:gd name="connsiteY5" fmla="*/ 681038 h 681038"/>
              <a:gd name="connsiteX6" fmla="*/ 3112 w 10541937"/>
              <a:gd name="connsiteY6" fmla="*/ 540415 h 681038"/>
              <a:gd name="connsiteX7" fmla="*/ 0 w 10541937"/>
              <a:gd name="connsiteY7" fmla="*/ 540415 h 681038"/>
              <a:gd name="connsiteX8" fmla="*/ 0 w 10541937"/>
              <a:gd name="connsiteY8" fmla="*/ 4424 h 681038"/>
              <a:gd name="connsiteX9" fmla="*/ 108539 w 10541937"/>
              <a:gd name="connsiteY9" fmla="*/ 4424 h 6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41937" h="681038">
                <a:moveTo>
                  <a:pt x="108539" y="0"/>
                </a:moveTo>
                <a:lnTo>
                  <a:pt x="10541937" y="0"/>
                </a:lnTo>
                <a:lnTo>
                  <a:pt x="9905720" y="681037"/>
                </a:lnTo>
                <a:lnTo>
                  <a:pt x="391995" y="681037"/>
                </a:lnTo>
                <a:lnTo>
                  <a:pt x="391995" y="681038"/>
                </a:lnTo>
                <a:lnTo>
                  <a:pt x="3112" y="681038"/>
                </a:lnTo>
                <a:lnTo>
                  <a:pt x="3112" y="540415"/>
                </a:lnTo>
                <a:lnTo>
                  <a:pt x="0" y="540415"/>
                </a:lnTo>
                <a:lnTo>
                  <a:pt x="0" y="4424"/>
                </a:lnTo>
                <a:lnTo>
                  <a:pt x="108539" y="4424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EBD7F7E-F950-E44D-9790-6889FBA71E8C}"/>
              </a:ext>
            </a:extLst>
          </p:cNvPr>
          <p:cNvSpPr/>
          <p:nvPr userDrawn="1"/>
        </p:nvSpPr>
        <p:spPr>
          <a:xfrm>
            <a:off x="9896475" y="6162675"/>
            <a:ext cx="1543050" cy="704850"/>
          </a:xfrm>
          <a:custGeom>
            <a:avLst/>
            <a:gdLst>
              <a:gd name="connsiteX0" fmla="*/ 647700 w 1543050"/>
              <a:gd name="connsiteY0" fmla="*/ 0 h 704850"/>
              <a:gd name="connsiteX1" fmla="*/ 1543050 w 1543050"/>
              <a:gd name="connsiteY1" fmla="*/ 704850 h 704850"/>
              <a:gd name="connsiteX2" fmla="*/ 0 w 1543050"/>
              <a:gd name="connsiteY2" fmla="*/ 704850 h 704850"/>
              <a:gd name="connsiteX3" fmla="*/ 647700 w 1543050"/>
              <a:gd name="connsiteY3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704850">
                <a:moveTo>
                  <a:pt x="647700" y="0"/>
                </a:moveTo>
                <a:lnTo>
                  <a:pt x="1543050" y="704850"/>
                </a:lnTo>
                <a:lnTo>
                  <a:pt x="0" y="704850"/>
                </a:lnTo>
                <a:lnTo>
                  <a:pt x="647700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B395381-B21A-F347-96EB-32ED00FBF08F}"/>
              </a:ext>
            </a:extLst>
          </p:cNvPr>
          <p:cNvSpPr/>
          <p:nvPr userDrawn="1"/>
        </p:nvSpPr>
        <p:spPr>
          <a:xfrm>
            <a:off x="10544175" y="6187190"/>
            <a:ext cx="1638300" cy="476250"/>
          </a:xfrm>
          <a:custGeom>
            <a:avLst/>
            <a:gdLst>
              <a:gd name="connsiteX0" fmla="*/ 0 w 1638300"/>
              <a:gd name="connsiteY0" fmla="*/ 0 h 476250"/>
              <a:gd name="connsiteX1" fmla="*/ 1638300 w 1638300"/>
              <a:gd name="connsiteY1" fmla="*/ 0 h 476250"/>
              <a:gd name="connsiteX2" fmla="*/ 619125 w 1638300"/>
              <a:gd name="connsiteY2" fmla="*/ 476250 h 476250"/>
              <a:gd name="connsiteX3" fmla="*/ 0 w 1638300"/>
              <a:gd name="connsiteY3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300" h="476250">
                <a:moveTo>
                  <a:pt x="0" y="0"/>
                </a:moveTo>
                <a:lnTo>
                  <a:pt x="1638300" y="0"/>
                </a:lnTo>
                <a:lnTo>
                  <a:pt x="619125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45A4C3C-0B07-2842-A8FE-116C9E1712B7}"/>
              </a:ext>
            </a:extLst>
          </p:cNvPr>
          <p:cNvSpPr/>
          <p:nvPr userDrawn="1"/>
        </p:nvSpPr>
        <p:spPr>
          <a:xfrm>
            <a:off x="11153775" y="6177665"/>
            <a:ext cx="1066800" cy="704850"/>
          </a:xfrm>
          <a:custGeom>
            <a:avLst/>
            <a:gdLst>
              <a:gd name="connsiteX0" fmla="*/ 247650 w 1066800"/>
              <a:gd name="connsiteY0" fmla="*/ 704850 h 704850"/>
              <a:gd name="connsiteX1" fmla="*/ 1066800 w 1066800"/>
              <a:gd name="connsiteY1" fmla="*/ 704850 h 704850"/>
              <a:gd name="connsiteX2" fmla="*/ 1047750 w 1066800"/>
              <a:gd name="connsiteY2" fmla="*/ 0 h 704850"/>
              <a:gd name="connsiteX3" fmla="*/ 0 w 1066800"/>
              <a:gd name="connsiteY3" fmla="*/ 485775 h 704850"/>
              <a:gd name="connsiteX4" fmla="*/ 247650 w 1066800"/>
              <a:gd name="connsiteY4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704850">
                <a:moveTo>
                  <a:pt x="247650" y="704850"/>
                </a:moveTo>
                <a:lnTo>
                  <a:pt x="1066800" y="704850"/>
                </a:lnTo>
                <a:lnTo>
                  <a:pt x="1047750" y="0"/>
                </a:lnTo>
                <a:lnTo>
                  <a:pt x="0" y="485775"/>
                </a:lnTo>
                <a:lnTo>
                  <a:pt x="247650" y="7048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FE756FC-EC1A-2D41-8612-4CB8C2523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5103" y="1541135"/>
            <a:ext cx="3890286" cy="432934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696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9E181-69FB-7647-9FD3-E9186C4C1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4170D1-41F3-8B4D-9EC6-800B07A5EBC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2D853-8975-694D-9611-D124F0D3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03C12-B432-064D-8E4B-599EA5A7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169A7A-C49E-0344-B59C-8100BB981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7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2E34-CA1D-114F-92AD-6B36820E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59" y="365126"/>
            <a:ext cx="10691265" cy="11214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26BF-69ED-E340-83DD-CFDFB9700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690688"/>
            <a:ext cx="10682604" cy="40502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9D52F4D1-015A-894D-8E04-B3E4CFB6387D}"/>
              </a:ext>
            </a:extLst>
          </p:cNvPr>
          <p:cNvSpPr/>
          <p:nvPr userDrawn="1"/>
        </p:nvSpPr>
        <p:spPr>
          <a:xfrm>
            <a:off x="0" y="6191951"/>
            <a:ext cx="10541937" cy="681038"/>
          </a:xfrm>
          <a:custGeom>
            <a:avLst/>
            <a:gdLst>
              <a:gd name="connsiteX0" fmla="*/ 108539 w 10541937"/>
              <a:gd name="connsiteY0" fmla="*/ 0 h 681038"/>
              <a:gd name="connsiteX1" fmla="*/ 10541937 w 10541937"/>
              <a:gd name="connsiteY1" fmla="*/ 0 h 681038"/>
              <a:gd name="connsiteX2" fmla="*/ 9905720 w 10541937"/>
              <a:gd name="connsiteY2" fmla="*/ 681037 h 681038"/>
              <a:gd name="connsiteX3" fmla="*/ 391995 w 10541937"/>
              <a:gd name="connsiteY3" fmla="*/ 681037 h 681038"/>
              <a:gd name="connsiteX4" fmla="*/ 391995 w 10541937"/>
              <a:gd name="connsiteY4" fmla="*/ 681038 h 681038"/>
              <a:gd name="connsiteX5" fmla="*/ 3112 w 10541937"/>
              <a:gd name="connsiteY5" fmla="*/ 681038 h 681038"/>
              <a:gd name="connsiteX6" fmla="*/ 3112 w 10541937"/>
              <a:gd name="connsiteY6" fmla="*/ 540415 h 681038"/>
              <a:gd name="connsiteX7" fmla="*/ 0 w 10541937"/>
              <a:gd name="connsiteY7" fmla="*/ 540415 h 681038"/>
              <a:gd name="connsiteX8" fmla="*/ 0 w 10541937"/>
              <a:gd name="connsiteY8" fmla="*/ 4424 h 681038"/>
              <a:gd name="connsiteX9" fmla="*/ 108539 w 10541937"/>
              <a:gd name="connsiteY9" fmla="*/ 4424 h 6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41937" h="681038">
                <a:moveTo>
                  <a:pt x="108539" y="0"/>
                </a:moveTo>
                <a:lnTo>
                  <a:pt x="10541937" y="0"/>
                </a:lnTo>
                <a:lnTo>
                  <a:pt x="9905720" y="681037"/>
                </a:lnTo>
                <a:lnTo>
                  <a:pt x="391995" y="681037"/>
                </a:lnTo>
                <a:lnTo>
                  <a:pt x="391995" y="681038"/>
                </a:lnTo>
                <a:lnTo>
                  <a:pt x="3112" y="681038"/>
                </a:lnTo>
                <a:lnTo>
                  <a:pt x="3112" y="540415"/>
                </a:lnTo>
                <a:lnTo>
                  <a:pt x="0" y="540415"/>
                </a:lnTo>
                <a:lnTo>
                  <a:pt x="0" y="4424"/>
                </a:lnTo>
                <a:lnTo>
                  <a:pt x="108539" y="4424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9043DEC9-A739-504F-9B91-8D90F3E882A8}"/>
              </a:ext>
            </a:extLst>
          </p:cNvPr>
          <p:cNvSpPr/>
          <p:nvPr userDrawn="1"/>
        </p:nvSpPr>
        <p:spPr>
          <a:xfrm>
            <a:off x="9896475" y="6162675"/>
            <a:ext cx="1543050" cy="704850"/>
          </a:xfrm>
          <a:custGeom>
            <a:avLst/>
            <a:gdLst>
              <a:gd name="connsiteX0" fmla="*/ 647700 w 1543050"/>
              <a:gd name="connsiteY0" fmla="*/ 0 h 704850"/>
              <a:gd name="connsiteX1" fmla="*/ 1543050 w 1543050"/>
              <a:gd name="connsiteY1" fmla="*/ 704850 h 704850"/>
              <a:gd name="connsiteX2" fmla="*/ 0 w 1543050"/>
              <a:gd name="connsiteY2" fmla="*/ 704850 h 704850"/>
              <a:gd name="connsiteX3" fmla="*/ 647700 w 1543050"/>
              <a:gd name="connsiteY3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704850">
                <a:moveTo>
                  <a:pt x="647700" y="0"/>
                </a:moveTo>
                <a:lnTo>
                  <a:pt x="1543050" y="704850"/>
                </a:lnTo>
                <a:lnTo>
                  <a:pt x="0" y="704850"/>
                </a:lnTo>
                <a:lnTo>
                  <a:pt x="647700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CADD06D0-4AD1-F34F-9962-7F423953D114}"/>
              </a:ext>
            </a:extLst>
          </p:cNvPr>
          <p:cNvSpPr/>
          <p:nvPr userDrawn="1"/>
        </p:nvSpPr>
        <p:spPr>
          <a:xfrm>
            <a:off x="10544175" y="6187190"/>
            <a:ext cx="1638300" cy="476250"/>
          </a:xfrm>
          <a:custGeom>
            <a:avLst/>
            <a:gdLst>
              <a:gd name="connsiteX0" fmla="*/ 0 w 1638300"/>
              <a:gd name="connsiteY0" fmla="*/ 0 h 476250"/>
              <a:gd name="connsiteX1" fmla="*/ 1638300 w 1638300"/>
              <a:gd name="connsiteY1" fmla="*/ 0 h 476250"/>
              <a:gd name="connsiteX2" fmla="*/ 619125 w 1638300"/>
              <a:gd name="connsiteY2" fmla="*/ 476250 h 476250"/>
              <a:gd name="connsiteX3" fmla="*/ 0 w 1638300"/>
              <a:gd name="connsiteY3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300" h="476250">
                <a:moveTo>
                  <a:pt x="0" y="0"/>
                </a:moveTo>
                <a:lnTo>
                  <a:pt x="1638300" y="0"/>
                </a:lnTo>
                <a:lnTo>
                  <a:pt x="619125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8F71EB85-E97A-5145-8EF7-382D705CFFD4}"/>
              </a:ext>
            </a:extLst>
          </p:cNvPr>
          <p:cNvSpPr/>
          <p:nvPr userDrawn="1"/>
        </p:nvSpPr>
        <p:spPr>
          <a:xfrm>
            <a:off x="11153775" y="6177665"/>
            <a:ext cx="1066800" cy="704850"/>
          </a:xfrm>
          <a:custGeom>
            <a:avLst/>
            <a:gdLst>
              <a:gd name="connsiteX0" fmla="*/ 247650 w 1066800"/>
              <a:gd name="connsiteY0" fmla="*/ 704850 h 704850"/>
              <a:gd name="connsiteX1" fmla="*/ 1066800 w 1066800"/>
              <a:gd name="connsiteY1" fmla="*/ 704850 h 704850"/>
              <a:gd name="connsiteX2" fmla="*/ 1047750 w 1066800"/>
              <a:gd name="connsiteY2" fmla="*/ 0 h 704850"/>
              <a:gd name="connsiteX3" fmla="*/ 0 w 1066800"/>
              <a:gd name="connsiteY3" fmla="*/ 485775 h 704850"/>
              <a:gd name="connsiteX4" fmla="*/ 247650 w 1066800"/>
              <a:gd name="connsiteY4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704850">
                <a:moveTo>
                  <a:pt x="247650" y="704850"/>
                </a:moveTo>
                <a:lnTo>
                  <a:pt x="1066800" y="704850"/>
                </a:lnTo>
                <a:lnTo>
                  <a:pt x="1047750" y="0"/>
                </a:lnTo>
                <a:lnTo>
                  <a:pt x="0" y="485775"/>
                </a:lnTo>
                <a:lnTo>
                  <a:pt x="247650" y="7048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8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0A8BA9-23D3-E440-9AB5-99808CA5E275}"/>
              </a:ext>
            </a:extLst>
          </p:cNvPr>
          <p:cNvSpPr/>
          <p:nvPr userDrawn="1"/>
        </p:nvSpPr>
        <p:spPr>
          <a:xfrm>
            <a:off x="0" y="0"/>
            <a:ext cx="12182475" cy="1486604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92E34-CA1D-114F-92AD-6B36820E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59" y="365126"/>
            <a:ext cx="10691265" cy="11214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26BF-69ED-E340-83DD-CFDFB9700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690688"/>
            <a:ext cx="10682604" cy="40502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9D52F4D1-015A-894D-8E04-B3E4CFB6387D}"/>
              </a:ext>
            </a:extLst>
          </p:cNvPr>
          <p:cNvSpPr/>
          <p:nvPr userDrawn="1"/>
        </p:nvSpPr>
        <p:spPr>
          <a:xfrm>
            <a:off x="0" y="6191951"/>
            <a:ext cx="10541937" cy="681038"/>
          </a:xfrm>
          <a:custGeom>
            <a:avLst/>
            <a:gdLst>
              <a:gd name="connsiteX0" fmla="*/ 108539 w 10541937"/>
              <a:gd name="connsiteY0" fmla="*/ 0 h 681038"/>
              <a:gd name="connsiteX1" fmla="*/ 10541937 w 10541937"/>
              <a:gd name="connsiteY1" fmla="*/ 0 h 681038"/>
              <a:gd name="connsiteX2" fmla="*/ 9905720 w 10541937"/>
              <a:gd name="connsiteY2" fmla="*/ 681037 h 681038"/>
              <a:gd name="connsiteX3" fmla="*/ 391995 w 10541937"/>
              <a:gd name="connsiteY3" fmla="*/ 681037 h 681038"/>
              <a:gd name="connsiteX4" fmla="*/ 391995 w 10541937"/>
              <a:gd name="connsiteY4" fmla="*/ 681038 h 681038"/>
              <a:gd name="connsiteX5" fmla="*/ 3112 w 10541937"/>
              <a:gd name="connsiteY5" fmla="*/ 681038 h 681038"/>
              <a:gd name="connsiteX6" fmla="*/ 3112 w 10541937"/>
              <a:gd name="connsiteY6" fmla="*/ 540415 h 681038"/>
              <a:gd name="connsiteX7" fmla="*/ 0 w 10541937"/>
              <a:gd name="connsiteY7" fmla="*/ 540415 h 681038"/>
              <a:gd name="connsiteX8" fmla="*/ 0 w 10541937"/>
              <a:gd name="connsiteY8" fmla="*/ 4424 h 681038"/>
              <a:gd name="connsiteX9" fmla="*/ 108539 w 10541937"/>
              <a:gd name="connsiteY9" fmla="*/ 4424 h 6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41937" h="681038">
                <a:moveTo>
                  <a:pt x="108539" y="0"/>
                </a:moveTo>
                <a:lnTo>
                  <a:pt x="10541937" y="0"/>
                </a:lnTo>
                <a:lnTo>
                  <a:pt x="9905720" y="681037"/>
                </a:lnTo>
                <a:lnTo>
                  <a:pt x="391995" y="681037"/>
                </a:lnTo>
                <a:lnTo>
                  <a:pt x="391995" y="681038"/>
                </a:lnTo>
                <a:lnTo>
                  <a:pt x="3112" y="681038"/>
                </a:lnTo>
                <a:lnTo>
                  <a:pt x="3112" y="540415"/>
                </a:lnTo>
                <a:lnTo>
                  <a:pt x="0" y="540415"/>
                </a:lnTo>
                <a:lnTo>
                  <a:pt x="0" y="4424"/>
                </a:lnTo>
                <a:lnTo>
                  <a:pt x="108539" y="4424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9043DEC9-A739-504F-9B91-8D90F3E882A8}"/>
              </a:ext>
            </a:extLst>
          </p:cNvPr>
          <p:cNvSpPr/>
          <p:nvPr userDrawn="1"/>
        </p:nvSpPr>
        <p:spPr>
          <a:xfrm>
            <a:off x="9896475" y="6162675"/>
            <a:ext cx="1543050" cy="704850"/>
          </a:xfrm>
          <a:custGeom>
            <a:avLst/>
            <a:gdLst>
              <a:gd name="connsiteX0" fmla="*/ 647700 w 1543050"/>
              <a:gd name="connsiteY0" fmla="*/ 0 h 704850"/>
              <a:gd name="connsiteX1" fmla="*/ 1543050 w 1543050"/>
              <a:gd name="connsiteY1" fmla="*/ 704850 h 704850"/>
              <a:gd name="connsiteX2" fmla="*/ 0 w 1543050"/>
              <a:gd name="connsiteY2" fmla="*/ 704850 h 704850"/>
              <a:gd name="connsiteX3" fmla="*/ 647700 w 1543050"/>
              <a:gd name="connsiteY3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704850">
                <a:moveTo>
                  <a:pt x="647700" y="0"/>
                </a:moveTo>
                <a:lnTo>
                  <a:pt x="1543050" y="704850"/>
                </a:lnTo>
                <a:lnTo>
                  <a:pt x="0" y="704850"/>
                </a:lnTo>
                <a:lnTo>
                  <a:pt x="647700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CADD06D0-4AD1-F34F-9962-7F423953D114}"/>
              </a:ext>
            </a:extLst>
          </p:cNvPr>
          <p:cNvSpPr/>
          <p:nvPr userDrawn="1"/>
        </p:nvSpPr>
        <p:spPr>
          <a:xfrm>
            <a:off x="10544175" y="6187190"/>
            <a:ext cx="1638300" cy="476250"/>
          </a:xfrm>
          <a:custGeom>
            <a:avLst/>
            <a:gdLst>
              <a:gd name="connsiteX0" fmla="*/ 0 w 1638300"/>
              <a:gd name="connsiteY0" fmla="*/ 0 h 476250"/>
              <a:gd name="connsiteX1" fmla="*/ 1638300 w 1638300"/>
              <a:gd name="connsiteY1" fmla="*/ 0 h 476250"/>
              <a:gd name="connsiteX2" fmla="*/ 619125 w 1638300"/>
              <a:gd name="connsiteY2" fmla="*/ 476250 h 476250"/>
              <a:gd name="connsiteX3" fmla="*/ 0 w 1638300"/>
              <a:gd name="connsiteY3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300" h="476250">
                <a:moveTo>
                  <a:pt x="0" y="0"/>
                </a:moveTo>
                <a:lnTo>
                  <a:pt x="1638300" y="0"/>
                </a:lnTo>
                <a:lnTo>
                  <a:pt x="619125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8F71EB85-E97A-5145-8EF7-382D705CFFD4}"/>
              </a:ext>
            </a:extLst>
          </p:cNvPr>
          <p:cNvSpPr/>
          <p:nvPr userDrawn="1"/>
        </p:nvSpPr>
        <p:spPr>
          <a:xfrm>
            <a:off x="11115675" y="6187190"/>
            <a:ext cx="1066800" cy="704850"/>
          </a:xfrm>
          <a:custGeom>
            <a:avLst/>
            <a:gdLst>
              <a:gd name="connsiteX0" fmla="*/ 247650 w 1066800"/>
              <a:gd name="connsiteY0" fmla="*/ 704850 h 704850"/>
              <a:gd name="connsiteX1" fmla="*/ 1066800 w 1066800"/>
              <a:gd name="connsiteY1" fmla="*/ 704850 h 704850"/>
              <a:gd name="connsiteX2" fmla="*/ 1047750 w 1066800"/>
              <a:gd name="connsiteY2" fmla="*/ 0 h 704850"/>
              <a:gd name="connsiteX3" fmla="*/ 0 w 1066800"/>
              <a:gd name="connsiteY3" fmla="*/ 485775 h 704850"/>
              <a:gd name="connsiteX4" fmla="*/ 247650 w 1066800"/>
              <a:gd name="connsiteY4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704850">
                <a:moveTo>
                  <a:pt x="247650" y="704850"/>
                </a:moveTo>
                <a:lnTo>
                  <a:pt x="1066800" y="704850"/>
                </a:lnTo>
                <a:lnTo>
                  <a:pt x="1047750" y="0"/>
                </a:lnTo>
                <a:lnTo>
                  <a:pt x="0" y="485775"/>
                </a:lnTo>
                <a:lnTo>
                  <a:pt x="247650" y="7048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1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DB25F-F139-604F-AEE3-F1114E59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575C-D384-8A45-AC28-2ED47ADB1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81A85-8776-7E47-A923-C92774E68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4A9F77F-F28E-0E42-A9C3-EA355655FA26}"/>
              </a:ext>
            </a:extLst>
          </p:cNvPr>
          <p:cNvSpPr/>
          <p:nvPr userDrawn="1"/>
        </p:nvSpPr>
        <p:spPr>
          <a:xfrm>
            <a:off x="0" y="6191951"/>
            <a:ext cx="10541937" cy="681038"/>
          </a:xfrm>
          <a:custGeom>
            <a:avLst/>
            <a:gdLst>
              <a:gd name="connsiteX0" fmla="*/ 108539 w 10541937"/>
              <a:gd name="connsiteY0" fmla="*/ 0 h 681038"/>
              <a:gd name="connsiteX1" fmla="*/ 10541937 w 10541937"/>
              <a:gd name="connsiteY1" fmla="*/ 0 h 681038"/>
              <a:gd name="connsiteX2" fmla="*/ 9905720 w 10541937"/>
              <a:gd name="connsiteY2" fmla="*/ 681037 h 681038"/>
              <a:gd name="connsiteX3" fmla="*/ 391995 w 10541937"/>
              <a:gd name="connsiteY3" fmla="*/ 681037 h 681038"/>
              <a:gd name="connsiteX4" fmla="*/ 391995 w 10541937"/>
              <a:gd name="connsiteY4" fmla="*/ 681038 h 681038"/>
              <a:gd name="connsiteX5" fmla="*/ 3112 w 10541937"/>
              <a:gd name="connsiteY5" fmla="*/ 681038 h 681038"/>
              <a:gd name="connsiteX6" fmla="*/ 3112 w 10541937"/>
              <a:gd name="connsiteY6" fmla="*/ 540415 h 681038"/>
              <a:gd name="connsiteX7" fmla="*/ 0 w 10541937"/>
              <a:gd name="connsiteY7" fmla="*/ 540415 h 681038"/>
              <a:gd name="connsiteX8" fmla="*/ 0 w 10541937"/>
              <a:gd name="connsiteY8" fmla="*/ 4424 h 681038"/>
              <a:gd name="connsiteX9" fmla="*/ 108539 w 10541937"/>
              <a:gd name="connsiteY9" fmla="*/ 4424 h 6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41937" h="681038">
                <a:moveTo>
                  <a:pt x="108539" y="0"/>
                </a:moveTo>
                <a:lnTo>
                  <a:pt x="10541937" y="0"/>
                </a:lnTo>
                <a:lnTo>
                  <a:pt x="9905720" y="681037"/>
                </a:lnTo>
                <a:lnTo>
                  <a:pt x="391995" y="681037"/>
                </a:lnTo>
                <a:lnTo>
                  <a:pt x="391995" y="681038"/>
                </a:lnTo>
                <a:lnTo>
                  <a:pt x="3112" y="681038"/>
                </a:lnTo>
                <a:lnTo>
                  <a:pt x="3112" y="540415"/>
                </a:lnTo>
                <a:lnTo>
                  <a:pt x="0" y="540415"/>
                </a:lnTo>
                <a:lnTo>
                  <a:pt x="0" y="4424"/>
                </a:lnTo>
                <a:lnTo>
                  <a:pt x="108539" y="4424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408FE42-1513-9349-A185-76E598A11BE2}"/>
              </a:ext>
            </a:extLst>
          </p:cNvPr>
          <p:cNvSpPr/>
          <p:nvPr userDrawn="1"/>
        </p:nvSpPr>
        <p:spPr>
          <a:xfrm>
            <a:off x="9896475" y="6162675"/>
            <a:ext cx="1543050" cy="704850"/>
          </a:xfrm>
          <a:custGeom>
            <a:avLst/>
            <a:gdLst>
              <a:gd name="connsiteX0" fmla="*/ 647700 w 1543050"/>
              <a:gd name="connsiteY0" fmla="*/ 0 h 704850"/>
              <a:gd name="connsiteX1" fmla="*/ 1543050 w 1543050"/>
              <a:gd name="connsiteY1" fmla="*/ 704850 h 704850"/>
              <a:gd name="connsiteX2" fmla="*/ 0 w 1543050"/>
              <a:gd name="connsiteY2" fmla="*/ 704850 h 704850"/>
              <a:gd name="connsiteX3" fmla="*/ 647700 w 1543050"/>
              <a:gd name="connsiteY3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704850">
                <a:moveTo>
                  <a:pt x="647700" y="0"/>
                </a:moveTo>
                <a:lnTo>
                  <a:pt x="1543050" y="704850"/>
                </a:lnTo>
                <a:lnTo>
                  <a:pt x="0" y="704850"/>
                </a:lnTo>
                <a:lnTo>
                  <a:pt x="647700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3B14CC8-0B57-564B-B606-7E505E649244}"/>
              </a:ext>
            </a:extLst>
          </p:cNvPr>
          <p:cNvSpPr/>
          <p:nvPr userDrawn="1"/>
        </p:nvSpPr>
        <p:spPr>
          <a:xfrm>
            <a:off x="10544175" y="6187190"/>
            <a:ext cx="1638300" cy="476250"/>
          </a:xfrm>
          <a:custGeom>
            <a:avLst/>
            <a:gdLst>
              <a:gd name="connsiteX0" fmla="*/ 0 w 1638300"/>
              <a:gd name="connsiteY0" fmla="*/ 0 h 476250"/>
              <a:gd name="connsiteX1" fmla="*/ 1638300 w 1638300"/>
              <a:gd name="connsiteY1" fmla="*/ 0 h 476250"/>
              <a:gd name="connsiteX2" fmla="*/ 619125 w 1638300"/>
              <a:gd name="connsiteY2" fmla="*/ 476250 h 476250"/>
              <a:gd name="connsiteX3" fmla="*/ 0 w 1638300"/>
              <a:gd name="connsiteY3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300" h="476250">
                <a:moveTo>
                  <a:pt x="0" y="0"/>
                </a:moveTo>
                <a:lnTo>
                  <a:pt x="1638300" y="0"/>
                </a:lnTo>
                <a:lnTo>
                  <a:pt x="619125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9FBFFD7-95AD-844D-A518-0153BDE27AA9}"/>
              </a:ext>
            </a:extLst>
          </p:cNvPr>
          <p:cNvSpPr/>
          <p:nvPr userDrawn="1"/>
        </p:nvSpPr>
        <p:spPr>
          <a:xfrm>
            <a:off x="11153775" y="6177665"/>
            <a:ext cx="1066800" cy="704850"/>
          </a:xfrm>
          <a:custGeom>
            <a:avLst/>
            <a:gdLst>
              <a:gd name="connsiteX0" fmla="*/ 247650 w 1066800"/>
              <a:gd name="connsiteY0" fmla="*/ 704850 h 704850"/>
              <a:gd name="connsiteX1" fmla="*/ 1066800 w 1066800"/>
              <a:gd name="connsiteY1" fmla="*/ 704850 h 704850"/>
              <a:gd name="connsiteX2" fmla="*/ 1047750 w 1066800"/>
              <a:gd name="connsiteY2" fmla="*/ 0 h 704850"/>
              <a:gd name="connsiteX3" fmla="*/ 0 w 1066800"/>
              <a:gd name="connsiteY3" fmla="*/ 485775 h 704850"/>
              <a:gd name="connsiteX4" fmla="*/ 247650 w 1066800"/>
              <a:gd name="connsiteY4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704850">
                <a:moveTo>
                  <a:pt x="247650" y="704850"/>
                </a:moveTo>
                <a:lnTo>
                  <a:pt x="1066800" y="704850"/>
                </a:lnTo>
                <a:lnTo>
                  <a:pt x="1047750" y="0"/>
                </a:lnTo>
                <a:lnTo>
                  <a:pt x="0" y="485775"/>
                </a:lnTo>
                <a:lnTo>
                  <a:pt x="247650" y="7048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3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8C7B83-CB92-F247-A149-E6D66E3F1880}"/>
              </a:ext>
            </a:extLst>
          </p:cNvPr>
          <p:cNvSpPr/>
          <p:nvPr userDrawn="1"/>
        </p:nvSpPr>
        <p:spPr>
          <a:xfrm>
            <a:off x="839788" y="365125"/>
            <a:ext cx="10515600" cy="842261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80924E-E3AB-2641-9415-A16E7241CA14}"/>
              </a:ext>
            </a:extLst>
          </p:cNvPr>
          <p:cNvSpPr/>
          <p:nvPr userDrawn="1"/>
        </p:nvSpPr>
        <p:spPr>
          <a:xfrm>
            <a:off x="6172200" y="1376899"/>
            <a:ext cx="5183188" cy="625839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A245F7-D779-EC47-8CF1-73FA6B5A06E2}"/>
              </a:ext>
            </a:extLst>
          </p:cNvPr>
          <p:cNvSpPr/>
          <p:nvPr userDrawn="1"/>
        </p:nvSpPr>
        <p:spPr>
          <a:xfrm>
            <a:off x="854440" y="1376900"/>
            <a:ext cx="5143135" cy="625839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C8F85-A253-4C4A-823F-17E34A9E4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42261"/>
          </a:xfrm>
        </p:spPr>
        <p:txBody>
          <a:bodyPr/>
          <a:lstStyle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AD01A-AA77-8447-8E05-B8010F891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64107"/>
            <a:ext cx="5157787" cy="586334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4F0AC-A173-0043-AC45-5209368E1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7162"/>
            <a:ext cx="5157787" cy="387594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560BD-6E7E-A442-B6A7-0ACB0CB16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4107"/>
            <a:ext cx="5183188" cy="586334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E4AA9-1CC0-6149-8D14-3E9A8D8D3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7162"/>
            <a:ext cx="5183188" cy="387594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3DCA860-6955-9C4B-BF3F-F3327A7D8FC5}"/>
              </a:ext>
            </a:extLst>
          </p:cNvPr>
          <p:cNvSpPr/>
          <p:nvPr userDrawn="1"/>
        </p:nvSpPr>
        <p:spPr>
          <a:xfrm>
            <a:off x="0" y="6191951"/>
            <a:ext cx="10541937" cy="681038"/>
          </a:xfrm>
          <a:custGeom>
            <a:avLst/>
            <a:gdLst>
              <a:gd name="connsiteX0" fmla="*/ 108539 w 10541937"/>
              <a:gd name="connsiteY0" fmla="*/ 0 h 681038"/>
              <a:gd name="connsiteX1" fmla="*/ 10541937 w 10541937"/>
              <a:gd name="connsiteY1" fmla="*/ 0 h 681038"/>
              <a:gd name="connsiteX2" fmla="*/ 9905720 w 10541937"/>
              <a:gd name="connsiteY2" fmla="*/ 681037 h 681038"/>
              <a:gd name="connsiteX3" fmla="*/ 391995 w 10541937"/>
              <a:gd name="connsiteY3" fmla="*/ 681037 h 681038"/>
              <a:gd name="connsiteX4" fmla="*/ 391995 w 10541937"/>
              <a:gd name="connsiteY4" fmla="*/ 681038 h 681038"/>
              <a:gd name="connsiteX5" fmla="*/ 3112 w 10541937"/>
              <a:gd name="connsiteY5" fmla="*/ 681038 h 681038"/>
              <a:gd name="connsiteX6" fmla="*/ 3112 w 10541937"/>
              <a:gd name="connsiteY6" fmla="*/ 540415 h 681038"/>
              <a:gd name="connsiteX7" fmla="*/ 0 w 10541937"/>
              <a:gd name="connsiteY7" fmla="*/ 540415 h 681038"/>
              <a:gd name="connsiteX8" fmla="*/ 0 w 10541937"/>
              <a:gd name="connsiteY8" fmla="*/ 4424 h 681038"/>
              <a:gd name="connsiteX9" fmla="*/ 108539 w 10541937"/>
              <a:gd name="connsiteY9" fmla="*/ 4424 h 6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41937" h="681038">
                <a:moveTo>
                  <a:pt x="108539" y="0"/>
                </a:moveTo>
                <a:lnTo>
                  <a:pt x="10541937" y="0"/>
                </a:lnTo>
                <a:lnTo>
                  <a:pt x="9905720" y="681037"/>
                </a:lnTo>
                <a:lnTo>
                  <a:pt x="391995" y="681037"/>
                </a:lnTo>
                <a:lnTo>
                  <a:pt x="391995" y="681038"/>
                </a:lnTo>
                <a:lnTo>
                  <a:pt x="3112" y="681038"/>
                </a:lnTo>
                <a:lnTo>
                  <a:pt x="3112" y="540415"/>
                </a:lnTo>
                <a:lnTo>
                  <a:pt x="0" y="540415"/>
                </a:lnTo>
                <a:lnTo>
                  <a:pt x="0" y="4424"/>
                </a:lnTo>
                <a:lnTo>
                  <a:pt x="108539" y="4424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910393-F1DE-294B-AE55-6F20EB042A6C}"/>
              </a:ext>
            </a:extLst>
          </p:cNvPr>
          <p:cNvSpPr/>
          <p:nvPr userDrawn="1"/>
        </p:nvSpPr>
        <p:spPr>
          <a:xfrm>
            <a:off x="9896475" y="6162675"/>
            <a:ext cx="1543050" cy="704850"/>
          </a:xfrm>
          <a:custGeom>
            <a:avLst/>
            <a:gdLst>
              <a:gd name="connsiteX0" fmla="*/ 647700 w 1543050"/>
              <a:gd name="connsiteY0" fmla="*/ 0 h 704850"/>
              <a:gd name="connsiteX1" fmla="*/ 1543050 w 1543050"/>
              <a:gd name="connsiteY1" fmla="*/ 704850 h 704850"/>
              <a:gd name="connsiteX2" fmla="*/ 0 w 1543050"/>
              <a:gd name="connsiteY2" fmla="*/ 704850 h 704850"/>
              <a:gd name="connsiteX3" fmla="*/ 647700 w 1543050"/>
              <a:gd name="connsiteY3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704850">
                <a:moveTo>
                  <a:pt x="647700" y="0"/>
                </a:moveTo>
                <a:lnTo>
                  <a:pt x="1543050" y="704850"/>
                </a:lnTo>
                <a:lnTo>
                  <a:pt x="0" y="704850"/>
                </a:lnTo>
                <a:lnTo>
                  <a:pt x="647700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33208AA-0A86-8D4E-9155-28A48561BE79}"/>
              </a:ext>
            </a:extLst>
          </p:cNvPr>
          <p:cNvSpPr/>
          <p:nvPr userDrawn="1"/>
        </p:nvSpPr>
        <p:spPr>
          <a:xfrm>
            <a:off x="10544175" y="6187190"/>
            <a:ext cx="1638300" cy="476250"/>
          </a:xfrm>
          <a:custGeom>
            <a:avLst/>
            <a:gdLst>
              <a:gd name="connsiteX0" fmla="*/ 0 w 1638300"/>
              <a:gd name="connsiteY0" fmla="*/ 0 h 476250"/>
              <a:gd name="connsiteX1" fmla="*/ 1638300 w 1638300"/>
              <a:gd name="connsiteY1" fmla="*/ 0 h 476250"/>
              <a:gd name="connsiteX2" fmla="*/ 619125 w 1638300"/>
              <a:gd name="connsiteY2" fmla="*/ 476250 h 476250"/>
              <a:gd name="connsiteX3" fmla="*/ 0 w 1638300"/>
              <a:gd name="connsiteY3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300" h="476250">
                <a:moveTo>
                  <a:pt x="0" y="0"/>
                </a:moveTo>
                <a:lnTo>
                  <a:pt x="1638300" y="0"/>
                </a:lnTo>
                <a:lnTo>
                  <a:pt x="619125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6A27233-487A-DB4A-9CAD-8DE677D018F2}"/>
              </a:ext>
            </a:extLst>
          </p:cNvPr>
          <p:cNvSpPr/>
          <p:nvPr userDrawn="1"/>
        </p:nvSpPr>
        <p:spPr>
          <a:xfrm>
            <a:off x="11153775" y="6177665"/>
            <a:ext cx="1066800" cy="704850"/>
          </a:xfrm>
          <a:custGeom>
            <a:avLst/>
            <a:gdLst>
              <a:gd name="connsiteX0" fmla="*/ 247650 w 1066800"/>
              <a:gd name="connsiteY0" fmla="*/ 704850 h 704850"/>
              <a:gd name="connsiteX1" fmla="*/ 1066800 w 1066800"/>
              <a:gd name="connsiteY1" fmla="*/ 704850 h 704850"/>
              <a:gd name="connsiteX2" fmla="*/ 1047750 w 1066800"/>
              <a:gd name="connsiteY2" fmla="*/ 0 h 704850"/>
              <a:gd name="connsiteX3" fmla="*/ 0 w 1066800"/>
              <a:gd name="connsiteY3" fmla="*/ 485775 h 704850"/>
              <a:gd name="connsiteX4" fmla="*/ 247650 w 1066800"/>
              <a:gd name="connsiteY4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704850">
                <a:moveTo>
                  <a:pt x="247650" y="704850"/>
                </a:moveTo>
                <a:lnTo>
                  <a:pt x="1066800" y="704850"/>
                </a:lnTo>
                <a:lnTo>
                  <a:pt x="1047750" y="0"/>
                </a:lnTo>
                <a:lnTo>
                  <a:pt x="0" y="485775"/>
                </a:lnTo>
                <a:lnTo>
                  <a:pt x="247650" y="7048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7095-3A77-354C-9544-9AA92FE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1B76DE-FCC8-6841-B767-9656C7CC53B3}"/>
              </a:ext>
            </a:extLst>
          </p:cNvPr>
          <p:cNvGrpSpPr/>
          <p:nvPr userDrawn="1"/>
        </p:nvGrpSpPr>
        <p:grpSpPr>
          <a:xfrm flipH="1">
            <a:off x="-29980" y="-37475"/>
            <a:ext cx="6011056" cy="6917960"/>
            <a:chOff x="6220918" y="-29980"/>
            <a:chExt cx="6011056" cy="691796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8F6AEE-D03B-614E-B2C3-CA990FEF6CF2}"/>
                </a:ext>
              </a:extLst>
            </p:cNvPr>
            <p:cNvSpPr/>
            <p:nvPr userDrawn="1"/>
          </p:nvSpPr>
          <p:spPr>
            <a:xfrm>
              <a:off x="7629993" y="-29980"/>
              <a:ext cx="4601981" cy="3372787"/>
            </a:xfrm>
            <a:custGeom>
              <a:avLst/>
              <a:gdLst>
                <a:gd name="connsiteX0" fmla="*/ 0 w 4601981"/>
                <a:gd name="connsiteY0" fmla="*/ 3372787 h 3372787"/>
                <a:gd name="connsiteX1" fmla="*/ 4601981 w 4601981"/>
                <a:gd name="connsiteY1" fmla="*/ 2668249 h 3372787"/>
                <a:gd name="connsiteX2" fmla="*/ 4572000 w 4601981"/>
                <a:gd name="connsiteY2" fmla="*/ 14990 h 3372787"/>
                <a:gd name="connsiteX3" fmla="*/ 1319135 w 4601981"/>
                <a:gd name="connsiteY3" fmla="*/ 0 h 3372787"/>
                <a:gd name="connsiteX4" fmla="*/ 0 w 4601981"/>
                <a:gd name="connsiteY4" fmla="*/ 3372787 h 337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981" h="3372787">
                  <a:moveTo>
                    <a:pt x="0" y="3372787"/>
                  </a:moveTo>
                  <a:lnTo>
                    <a:pt x="4601981" y="2668249"/>
                  </a:lnTo>
                  <a:lnTo>
                    <a:pt x="4572000" y="14990"/>
                  </a:lnTo>
                  <a:lnTo>
                    <a:pt x="1319135" y="0"/>
                  </a:lnTo>
                  <a:lnTo>
                    <a:pt x="0" y="3372787"/>
                  </a:ln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75B3520-189C-3746-BB86-AFFC3DC89E77}"/>
                </a:ext>
              </a:extLst>
            </p:cNvPr>
            <p:cNvSpPr/>
            <p:nvPr userDrawn="1"/>
          </p:nvSpPr>
          <p:spPr>
            <a:xfrm>
              <a:off x="7613130" y="2617000"/>
              <a:ext cx="4616970" cy="3077148"/>
            </a:xfrm>
            <a:custGeom>
              <a:avLst/>
              <a:gdLst>
                <a:gd name="connsiteX0" fmla="*/ 4586991 w 4616971"/>
                <a:gd name="connsiteY0" fmla="*/ 3013023 h 3013023"/>
                <a:gd name="connsiteX1" fmla="*/ 4616971 w 4616971"/>
                <a:gd name="connsiteY1" fmla="*/ 0 h 3013023"/>
                <a:gd name="connsiteX2" fmla="*/ 0 w 4616971"/>
                <a:gd name="connsiteY2" fmla="*/ 704538 h 3013023"/>
                <a:gd name="connsiteX3" fmla="*/ 4586991 w 4616971"/>
                <a:gd name="connsiteY3" fmla="*/ 3013023 h 301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6971" h="3013023">
                  <a:moveTo>
                    <a:pt x="4586991" y="3013023"/>
                  </a:moveTo>
                  <a:lnTo>
                    <a:pt x="4616971" y="0"/>
                  </a:lnTo>
                  <a:lnTo>
                    <a:pt x="0" y="704538"/>
                  </a:lnTo>
                  <a:lnTo>
                    <a:pt x="4586991" y="3013023"/>
                  </a:lnTo>
                  <a:close/>
                </a:path>
              </a:pathLst>
            </a:cu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93485D3-7908-7444-85A2-40ED6C44BD89}"/>
                </a:ext>
              </a:extLst>
            </p:cNvPr>
            <p:cNvSpPr/>
            <p:nvPr userDrawn="1"/>
          </p:nvSpPr>
          <p:spPr>
            <a:xfrm>
              <a:off x="6240267" y="3335312"/>
              <a:ext cx="5983596" cy="3552668"/>
            </a:xfrm>
            <a:custGeom>
              <a:avLst/>
              <a:gdLst>
                <a:gd name="connsiteX0" fmla="*/ 0 w 5996066"/>
                <a:gd name="connsiteY0" fmla="*/ 3552668 h 3552668"/>
                <a:gd name="connsiteX1" fmla="*/ 5996066 w 5996066"/>
                <a:gd name="connsiteY1" fmla="*/ 3552668 h 3552668"/>
                <a:gd name="connsiteX2" fmla="*/ 5981075 w 5996066"/>
                <a:gd name="connsiteY2" fmla="*/ 2353455 h 3552668"/>
                <a:gd name="connsiteX3" fmla="*/ 1394085 w 5996066"/>
                <a:gd name="connsiteY3" fmla="*/ 0 h 3552668"/>
                <a:gd name="connsiteX4" fmla="*/ 0 w 5996066"/>
                <a:gd name="connsiteY4" fmla="*/ 3552668 h 355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6066" h="3552668">
                  <a:moveTo>
                    <a:pt x="0" y="3552668"/>
                  </a:moveTo>
                  <a:lnTo>
                    <a:pt x="5996066" y="3552668"/>
                  </a:lnTo>
                  <a:lnTo>
                    <a:pt x="5981075" y="2353455"/>
                  </a:lnTo>
                  <a:lnTo>
                    <a:pt x="1394085" y="0"/>
                  </a:lnTo>
                  <a:lnTo>
                    <a:pt x="0" y="355266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16F00B2-20E4-C64B-A92D-274D12382864}"/>
                </a:ext>
              </a:extLst>
            </p:cNvPr>
            <p:cNvSpPr/>
            <p:nvPr userDrawn="1"/>
          </p:nvSpPr>
          <p:spPr>
            <a:xfrm>
              <a:off x="6220918" y="3342807"/>
              <a:ext cx="2714076" cy="3537678"/>
            </a:xfrm>
            <a:custGeom>
              <a:avLst/>
              <a:gdLst>
                <a:gd name="connsiteX0" fmla="*/ 0 w 2683239"/>
                <a:gd name="connsiteY0" fmla="*/ 3522688 h 3522688"/>
                <a:gd name="connsiteX1" fmla="*/ 2683239 w 2683239"/>
                <a:gd name="connsiteY1" fmla="*/ 659567 h 3522688"/>
                <a:gd name="connsiteX2" fmla="*/ 1409075 w 2683239"/>
                <a:gd name="connsiteY2" fmla="*/ 0 h 3522688"/>
                <a:gd name="connsiteX3" fmla="*/ 0 w 2683239"/>
                <a:gd name="connsiteY3" fmla="*/ 3522688 h 35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3239" h="3522688">
                  <a:moveTo>
                    <a:pt x="0" y="3522688"/>
                  </a:moveTo>
                  <a:lnTo>
                    <a:pt x="2683239" y="659567"/>
                  </a:lnTo>
                  <a:lnTo>
                    <a:pt x="1409075" y="0"/>
                  </a:lnTo>
                  <a:lnTo>
                    <a:pt x="0" y="352268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741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7095-3A77-354C-9544-9AA92FE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5FBF34-774E-514B-9071-0D50C671688B}"/>
              </a:ext>
            </a:extLst>
          </p:cNvPr>
          <p:cNvGrpSpPr/>
          <p:nvPr userDrawn="1"/>
        </p:nvGrpSpPr>
        <p:grpSpPr>
          <a:xfrm>
            <a:off x="6220918" y="-14990"/>
            <a:ext cx="6011056" cy="6910465"/>
            <a:chOff x="6220918" y="-14990"/>
            <a:chExt cx="6011056" cy="6910465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5059F3C-8FC2-7840-A7C6-6A13EC45E58F}"/>
                </a:ext>
              </a:extLst>
            </p:cNvPr>
            <p:cNvSpPr/>
            <p:nvPr userDrawn="1"/>
          </p:nvSpPr>
          <p:spPr>
            <a:xfrm>
              <a:off x="7629993" y="-14990"/>
              <a:ext cx="4601981" cy="3372787"/>
            </a:xfrm>
            <a:custGeom>
              <a:avLst/>
              <a:gdLst>
                <a:gd name="connsiteX0" fmla="*/ 0 w 4601981"/>
                <a:gd name="connsiteY0" fmla="*/ 3372787 h 3372787"/>
                <a:gd name="connsiteX1" fmla="*/ 4601981 w 4601981"/>
                <a:gd name="connsiteY1" fmla="*/ 2668249 h 3372787"/>
                <a:gd name="connsiteX2" fmla="*/ 4572000 w 4601981"/>
                <a:gd name="connsiteY2" fmla="*/ 14990 h 3372787"/>
                <a:gd name="connsiteX3" fmla="*/ 1319135 w 4601981"/>
                <a:gd name="connsiteY3" fmla="*/ 0 h 3372787"/>
                <a:gd name="connsiteX4" fmla="*/ 0 w 4601981"/>
                <a:gd name="connsiteY4" fmla="*/ 3372787 h 337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981" h="3372787">
                  <a:moveTo>
                    <a:pt x="0" y="3372787"/>
                  </a:moveTo>
                  <a:lnTo>
                    <a:pt x="4601981" y="2668249"/>
                  </a:lnTo>
                  <a:lnTo>
                    <a:pt x="4572000" y="14990"/>
                  </a:lnTo>
                  <a:lnTo>
                    <a:pt x="1319135" y="0"/>
                  </a:lnTo>
                  <a:lnTo>
                    <a:pt x="0" y="3372787"/>
                  </a:ln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475169-2A9E-8642-A66A-1F6970808F12}"/>
                </a:ext>
              </a:extLst>
            </p:cNvPr>
            <p:cNvSpPr/>
            <p:nvPr userDrawn="1"/>
          </p:nvSpPr>
          <p:spPr>
            <a:xfrm>
              <a:off x="7613130" y="2631990"/>
              <a:ext cx="4616970" cy="3077148"/>
            </a:xfrm>
            <a:custGeom>
              <a:avLst/>
              <a:gdLst>
                <a:gd name="connsiteX0" fmla="*/ 4586991 w 4616971"/>
                <a:gd name="connsiteY0" fmla="*/ 3013023 h 3013023"/>
                <a:gd name="connsiteX1" fmla="*/ 4616971 w 4616971"/>
                <a:gd name="connsiteY1" fmla="*/ 0 h 3013023"/>
                <a:gd name="connsiteX2" fmla="*/ 0 w 4616971"/>
                <a:gd name="connsiteY2" fmla="*/ 704538 h 3013023"/>
                <a:gd name="connsiteX3" fmla="*/ 4586991 w 4616971"/>
                <a:gd name="connsiteY3" fmla="*/ 3013023 h 301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6971" h="3013023">
                  <a:moveTo>
                    <a:pt x="4586991" y="3013023"/>
                  </a:moveTo>
                  <a:lnTo>
                    <a:pt x="4616971" y="0"/>
                  </a:lnTo>
                  <a:lnTo>
                    <a:pt x="0" y="704538"/>
                  </a:lnTo>
                  <a:lnTo>
                    <a:pt x="4586991" y="3013023"/>
                  </a:lnTo>
                  <a:close/>
                </a:path>
              </a:pathLst>
            </a:cu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1BFF360-5C50-5346-B24B-F6DFB55AB8EA}"/>
                </a:ext>
              </a:extLst>
            </p:cNvPr>
            <p:cNvSpPr/>
            <p:nvPr userDrawn="1"/>
          </p:nvSpPr>
          <p:spPr>
            <a:xfrm>
              <a:off x="6246504" y="3333643"/>
              <a:ext cx="5983596" cy="3552668"/>
            </a:xfrm>
            <a:custGeom>
              <a:avLst/>
              <a:gdLst>
                <a:gd name="connsiteX0" fmla="*/ 0 w 5996066"/>
                <a:gd name="connsiteY0" fmla="*/ 3552668 h 3552668"/>
                <a:gd name="connsiteX1" fmla="*/ 5996066 w 5996066"/>
                <a:gd name="connsiteY1" fmla="*/ 3552668 h 3552668"/>
                <a:gd name="connsiteX2" fmla="*/ 5981075 w 5996066"/>
                <a:gd name="connsiteY2" fmla="*/ 2353455 h 3552668"/>
                <a:gd name="connsiteX3" fmla="*/ 1394085 w 5996066"/>
                <a:gd name="connsiteY3" fmla="*/ 0 h 3552668"/>
                <a:gd name="connsiteX4" fmla="*/ 0 w 5996066"/>
                <a:gd name="connsiteY4" fmla="*/ 3552668 h 355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6066" h="3552668">
                  <a:moveTo>
                    <a:pt x="0" y="3552668"/>
                  </a:moveTo>
                  <a:lnTo>
                    <a:pt x="5996066" y="3552668"/>
                  </a:lnTo>
                  <a:lnTo>
                    <a:pt x="5981075" y="2353455"/>
                  </a:lnTo>
                  <a:lnTo>
                    <a:pt x="1394085" y="0"/>
                  </a:lnTo>
                  <a:lnTo>
                    <a:pt x="0" y="355266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4F60F79-65B1-244B-B807-A9B7CEA3B0BB}"/>
                </a:ext>
              </a:extLst>
            </p:cNvPr>
            <p:cNvSpPr/>
            <p:nvPr userDrawn="1"/>
          </p:nvSpPr>
          <p:spPr>
            <a:xfrm>
              <a:off x="6220918" y="3357797"/>
              <a:ext cx="2714076" cy="3537678"/>
            </a:xfrm>
            <a:custGeom>
              <a:avLst/>
              <a:gdLst>
                <a:gd name="connsiteX0" fmla="*/ 0 w 2683239"/>
                <a:gd name="connsiteY0" fmla="*/ 3522688 h 3522688"/>
                <a:gd name="connsiteX1" fmla="*/ 2683239 w 2683239"/>
                <a:gd name="connsiteY1" fmla="*/ 659567 h 3522688"/>
                <a:gd name="connsiteX2" fmla="*/ 1409075 w 2683239"/>
                <a:gd name="connsiteY2" fmla="*/ 0 h 3522688"/>
                <a:gd name="connsiteX3" fmla="*/ 0 w 2683239"/>
                <a:gd name="connsiteY3" fmla="*/ 3522688 h 35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3239" h="3522688">
                  <a:moveTo>
                    <a:pt x="0" y="3522688"/>
                  </a:moveTo>
                  <a:lnTo>
                    <a:pt x="2683239" y="659567"/>
                  </a:lnTo>
                  <a:lnTo>
                    <a:pt x="1409075" y="0"/>
                  </a:lnTo>
                  <a:lnTo>
                    <a:pt x="0" y="352268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94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7095-3A77-354C-9544-9AA92FE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054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1B76DE-FCC8-6841-B767-9656C7CC53B3}"/>
              </a:ext>
            </a:extLst>
          </p:cNvPr>
          <p:cNvGrpSpPr/>
          <p:nvPr userDrawn="1"/>
        </p:nvGrpSpPr>
        <p:grpSpPr>
          <a:xfrm flipH="1">
            <a:off x="-29980" y="-37475"/>
            <a:ext cx="6011056" cy="6917960"/>
            <a:chOff x="6220918" y="-29980"/>
            <a:chExt cx="6011056" cy="691796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8F6AEE-D03B-614E-B2C3-CA990FEF6CF2}"/>
                </a:ext>
              </a:extLst>
            </p:cNvPr>
            <p:cNvSpPr/>
            <p:nvPr userDrawn="1"/>
          </p:nvSpPr>
          <p:spPr>
            <a:xfrm>
              <a:off x="7629993" y="-29980"/>
              <a:ext cx="4601981" cy="3372787"/>
            </a:xfrm>
            <a:custGeom>
              <a:avLst/>
              <a:gdLst>
                <a:gd name="connsiteX0" fmla="*/ 0 w 4601981"/>
                <a:gd name="connsiteY0" fmla="*/ 3372787 h 3372787"/>
                <a:gd name="connsiteX1" fmla="*/ 4601981 w 4601981"/>
                <a:gd name="connsiteY1" fmla="*/ 2668249 h 3372787"/>
                <a:gd name="connsiteX2" fmla="*/ 4572000 w 4601981"/>
                <a:gd name="connsiteY2" fmla="*/ 14990 h 3372787"/>
                <a:gd name="connsiteX3" fmla="*/ 1319135 w 4601981"/>
                <a:gd name="connsiteY3" fmla="*/ 0 h 3372787"/>
                <a:gd name="connsiteX4" fmla="*/ 0 w 4601981"/>
                <a:gd name="connsiteY4" fmla="*/ 3372787 h 337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981" h="3372787">
                  <a:moveTo>
                    <a:pt x="0" y="3372787"/>
                  </a:moveTo>
                  <a:lnTo>
                    <a:pt x="4601981" y="2668249"/>
                  </a:lnTo>
                  <a:lnTo>
                    <a:pt x="4572000" y="14990"/>
                  </a:lnTo>
                  <a:lnTo>
                    <a:pt x="1319135" y="0"/>
                  </a:lnTo>
                  <a:lnTo>
                    <a:pt x="0" y="3372787"/>
                  </a:ln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75B3520-189C-3746-BB86-AFFC3DC89E77}"/>
                </a:ext>
              </a:extLst>
            </p:cNvPr>
            <p:cNvSpPr/>
            <p:nvPr userDrawn="1"/>
          </p:nvSpPr>
          <p:spPr>
            <a:xfrm>
              <a:off x="7613130" y="2617000"/>
              <a:ext cx="4616970" cy="3077148"/>
            </a:xfrm>
            <a:custGeom>
              <a:avLst/>
              <a:gdLst>
                <a:gd name="connsiteX0" fmla="*/ 4586991 w 4616971"/>
                <a:gd name="connsiteY0" fmla="*/ 3013023 h 3013023"/>
                <a:gd name="connsiteX1" fmla="*/ 4616971 w 4616971"/>
                <a:gd name="connsiteY1" fmla="*/ 0 h 3013023"/>
                <a:gd name="connsiteX2" fmla="*/ 0 w 4616971"/>
                <a:gd name="connsiteY2" fmla="*/ 704538 h 3013023"/>
                <a:gd name="connsiteX3" fmla="*/ 4586991 w 4616971"/>
                <a:gd name="connsiteY3" fmla="*/ 3013023 h 301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6971" h="3013023">
                  <a:moveTo>
                    <a:pt x="4586991" y="3013023"/>
                  </a:moveTo>
                  <a:lnTo>
                    <a:pt x="4616971" y="0"/>
                  </a:lnTo>
                  <a:lnTo>
                    <a:pt x="0" y="704538"/>
                  </a:lnTo>
                  <a:lnTo>
                    <a:pt x="4586991" y="3013023"/>
                  </a:lnTo>
                  <a:close/>
                </a:path>
              </a:pathLst>
            </a:cu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93485D3-7908-7444-85A2-40ED6C44BD89}"/>
                </a:ext>
              </a:extLst>
            </p:cNvPr>
            <p:cNvSpPr/>
            <p:nvPr userDrawn="1"/>
          </p:nvSpPr>
          <p:spPr>
            <a:xfrm>
              <a:off x="6240267" y="3335312"/>
              <a:ext cx="5983596" cy="3552668"/>
            </a:xfrm>
            <a:custGeom>
              <a:avLst/>
              <a:gdLst>
                <a:gd name="connsiteX0" fmla="*/ 0 w 5996066"/>
                <a:gd name="connsiteY0" fmla="*/ 3552668 h 3552668"/>
                <a:gd name="connsiteX1" fmla="*/ 5996066 w 5996066"/>
                <a:gd name="connsiteY1" fmla="*/ 3552668 h 3552668"/>
                <a:gd name="connsiteX2" fmla="*/ 5981075 w 5996066"/>
                <a:gd name="connsiteY2" fmla="*/ 2353455 h 3552668"/>
                <a:gd name="connsiteX3" fmla="*/ 1394085 w 5996066"/>
                <a:gd name="connsiteY3" fmla="*/ 0 h 3552668"/>
                <a:gd name="connsiteX4" fmla="*/ 0 w 5996066"/>
                <a:gd name="connsiteY4" fmla="*/ 3552668 h 355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6066" h="3552668">
                  <a:moveTo>
                    <a:pt x="0" y="3552668"/>
                  </a:moveTo>
                  <a:lnTo>
                    <a:pt x="5996066" y="3552668"/>
                  </a:lnTo>
                  <a:lnTo>
                    <a:pt x="5981075" y="2353455"/>
                  </a:lnTo>
                  <a:lnTo>
                    <a:pt x="1394085" y="0"/>
                  </a:lnTo>
                  <a:lnTo>
                    <a:pt x="0" y="355266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16F00B2-20E4-C64B-A92D-274D12382864}"/>
                </a:ext>
              </a:extLst>
            </p:cNvPr>
            <p:cNvSpPr/>
            <p:nvPr userDrawn="1"/>
          </p:nvSpPr>
          <p:spPr>
            <a:xfrm>
              <a:off x="6220918" y="3342807"/>
              <a:ext cx="2714076" cy="3537678"/>
            </a:xfrm>
            <a:custGeom>
              <a:avLst/>
              <a:gdLst>
                <a:gd name="connsiteX0" fmla="*/ 0 w 2683239"/>
                <a:gd name="connsiteY0" fmla="*/ 3522688 h 3522688"/>
                <a:gd name="connsiteX1" fmla="*/ 2683239 w 2683239"/>
                <a:gd name="connsiteY1" fmla="*/ 659567 h 3522688"/>
                <a:gd name="connsiteX2" fmla="*/ 1409075 w 2683239"/>
                <a:gd name="connsiteY2" fmla="*/ 0 h 3522688"/>
                <a:gd name="connsiteX3" fmla="*/ 0 w 2683239"/>
                <a:gd name="connsiteY3" fmla="*/ 3522688 h 35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3239" h="3522688">
                  <a:moveTo>
                    <a:pt x="0" y="3522688"/>
                  </a:moveTo>
                  <a:lnTo>
                    <a:pt x="2683239" y="659567"/>
                  </a:lnTo>
                  <a:lnTo>
                    <a:pt x="1409075" y="0"/>
                  </a:lnTo>
                  <a:lnTo>
                    <a:pt x="0" y="352268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AF4F7-0797-DB47-99A9-4D58EED92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65985"/>
            <a:ext cx="6070678" cy="4323884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D57D244-5E37-084B-ABE5-AD89F5042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5103" y="1765985"/>
            <a:ext cx="3890286" cy="432934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450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959C-6AA3-6841-B430-C74FCA0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75700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E2D5-8CB5-CC4F-A1AA-F66C9BFAF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606" y="1537166"/>
            <a:ext cx="6183781" cy="4323884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8A6346D-FB6E-AA49-B0D8-65A6432C4B3A}"/>
              </a:ext>
            </a:extLst>
          </p:cNvPr>
          <p:cNvSpPr/>
          <p:nvPr userDrawn="1"/>
        </p:nvSpPr>
        <p:spPr>
          <a:xfrm>
            <a:off x="0" y="6191951"/>
            <a:ext cx="10541937" cy="681038"/>
          </a:xfrm>
          <a:custGeom>
            <a:avLst/>
            <a:gdLst>
              <a:gd name="connsiteX0" fmla="*/ 108539 w 10541937"/>
              <a:gd name="connsiteY0" fmla="*/ 0 h 681038"/>
              <a:gd name="connsiteX1" fmla="*/ 10541937 w 10541937"/>
              <a:gd name="connsiteY1" fmla="*/ 0 h 681038"/>
              <a:gd name="connsiteX2" fmla="*/ 9905720 w 10541937"/>
              <a:gd name="connsiteY2" fmla="*/ 681037 h 681038"/>
              <a:gd name="connsiteX3" fmla="*/ 391995 w 10541937"/>
              <a:gd name="connsiteY3" fmla="*/ 681037 h 681038"/>
              <a:gd name="connsiteX4" fmla="*/ 391995 w 10541937"/>
              <a:gd name="connsiteY4" fmla="*/ 681038 h 681038"/>
              <a:gd name="connsiteX5" fmla="*/ 3112 w 10541937"/>
              <a:gd name="connsiteY5" fmla="*/ 681038 h 681038"/>
              <a:gd name="connsiteX6" fmla="*/ 3112 w 10541937"/>
              <a:gd name="connsiteY6" fmla="*/ 540415 h 681038"/>
              <a:gd name="connsiteX7" fmla="*/ 0 w 10541937"/>
              <a:gd name="connsiteY7" fmla="*/ 540415 h 681038"/>
              <a:gd name="connsiteX8" fmla="*/ 0 w 10541937"/>
              <a:gd name="connsiteY8" fmla="*/ 4424 h 681038"/>
              <a:gd name="connsiteX9" fmla="*/ 108539 w 10541937"/>
              <a:gd name="connsiteY9" fmla="*/ 4424 h 6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41937" h="681038">
                <a:moveTo>
                  <a:pt x="108539" y="0"/>
                </a:moveTo>
                <a:lnTo>
                  <a:pt x="10541937" y="0"/>
                </a:lnTo>
                <a:lnTo>
                  <a:pt x="9905720" y="681037"/>
                </a:lnTo>
                <a:lnTo>
                  <a:pt x="391995" y="681037"/>
                </a:lnTo>
                <a:lnTo>
                  <a:pt x="391995" y="681038"/>
                </a:lnTo>
                <a:lnTo>
                  <a:pt x="3112" y="681038"/>
                </a:lnTo>
                <a:lnTo>
                  <a:pt x="3112" y="540415"/>
                </a:lnTo>
                <a:lnTo>
                  <a:pt x="0" y="540415"/>
                </a:lnTo>
                <a:lnTo>
                  <a:pt x="0" y="4424"/>
                </a:lnTo>
                <a:lnTo>
                  <a:pt x="108539" y="4424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EBD7F7E-F950-E44D-9790-6889FBA71E8C}"/>
              </a:ext>
            </a:extLst>
          </p:cNvPr>
          <p:cNvSpPr/>
          <p:nvPr userDrawn="1"/>
        </p:nvSpPr>
        <p:spPr>
          <a:xfrm>
            <a:off x="9896475" y="6162675"/>
            <a:ext cx="1543050" cy="704850"/>
          </a:xfrm>
          <a:custGeom>
            <a:avLst/>
            <a:gdLst>
              <a:gd name="connsiteX0" fmla="*/ 647700 w 1543050"/>
              <a:gd name="connsiteY0" fmla="*/ 0 h 704850"/>
              <a:gd name="connsiteX1" fmla="*/ 1543050 w 1543050"/>
              <a:gd name="connsiteY1" fmla="*/ 704850 h 704850"/>
              <a:gd name="connsiteX2" fmla="*/ 0 w 1543050"/>
              <a:gd name="connsiteY2" fmla="*/ 704850 h 704850"/>
              <a:gd name="connsiteX3" fmla="*/ 647700 w 1543050"/>
              <a:gd name="connsiteY3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704850">
                <a:moveTo>
                  <a:pt x="647700" y="0"/>
                </a:moveTo>
                <a:lnTo>
                  <a:pt x="1543050" y="704850"/>
                </a:lnTo>
                <a:lnTo>
                  <a:pt x="0" y="704850"/>
                </a:lnTo>
                <a:lnTo>
                  <a:pt x="647700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B395381-B21A-F347-96EB-32ED00FBF08F}"/>
              </a:ext>
            </a:extLst>
          </p:cNvPr>
          <p:cNvSpPr/>
          <p:nvPr userDrawn="1"/>
        </p:nvSpPr>
        <p:spPr>
          <a:xfrm>
            <a:off x="10544175" y="6187190"/>
            <a:ext cx="1638300" cy="476250"/>
          </a:xfrm>
          <a:custGeom>
            <a:avLst/>
            <a:gdLst>
              <a:gd name="connsiteX0" fmla="*/ 0 w 1638300"/>
              <a:gd name="connsiteY0" fmla="*/ 0 h 476250"/>
              <a:gd name="connsiteX1" fmla="*/ 1638300 w 1638300"/>
              <a:gd name="connsiteY1" fmla="*/ 0 h 476250"/>
              <a:gd name="connsiteX2" fmla="*/ 619125 w 1638300"/>
              <a:gd name="connsiteY2" fmla="*/ 476250 h 476250"/>
              <a:gd name="connsiteX3" fmla="*/ 0 w 1638300"/>
              <a:gd name="connsiteY3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300" h="476250">
                <a:moveTo>
                  <a:pt x="0" y="0"/>
                </a:moveTo>
                <a:lnTo>
                  <a:pt x="1638300" y="0"/>
                </a:lnTo>
                <a:lnTo>
                  <a:pt x="619125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45A4C3C-0B07-2842-A8FE-116C9E1712B7}"/>
              </a:ext>
            </a:extLst>
          </p:cNvPr>
          <p:cNvSpPr/>
          <p:nvPr userDrawn="1"/>
        </p:nvSpPr>
        <p:spPr>
          <a:xfrm>
            <a:off x="11153775" y="6177665"/>
            <a:ext cx="1066800" cy="704850"/>
          </a:xfrm>
          <a:custGeom>
            <a:avLst/>
            <a:gdLst>
              <a:gd name="connsiteX0" fmla="*/ 247650 w 1066800"/>
              <a:gd name="connsiteY0" fmla="*/ 704850 h 704850"/>
              <a:gd name="connsiteX1" fmla="*/ 1066800 w 1066800"/>
              <a:gd name="connsiteY1" fmla="*/ 704850 h 704850"/>
              <a:gd name="connsiteX2" fmla="*/ 1047750 w 1066800"/>
              <a:gd name="connsiteY2" fmla="*/ 0 h 704850"/>
              <a:gd name="connsiteX3" fmla="*/ 0 w 1066800"/>
              <a:gd name="connsiteY3" fmla="*/ 485775 h 704850"/>
              <a:gd name="connsiteX4" fmla="*/ 247650 w 1066800"/>
              <a:gd name="connsiteY4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704850">
                <a:moveTo>
                  <a:pt x="247650" y="704850"/>
                </a:moveTo>
                <a:lnTo>
                  <a:pt x="1066800" y="704850"/>
                </a:lnTo>
                <a:lnTo>
                  <a:pt x="1047750" y="0"/>
                </a:lnTo>
                <a:lnTo>
                  <a:pt x="0" y="485775"/>
                </a:lnTo>
                <a:lnTo>
                  <a:pt x="247650" y="7048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35481D8-27D9-F74C-A2EC-89EA2237A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1616" y="1531703"/>
            <a:ext cx="3890286" cy="432934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76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5D50-2FC1-014F-B005-61981508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5BC42-1386-7F48-83BB-1A0A6BF2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050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2" r:id="rId4"/>
    <p:sldLayoutId id="2147483653" r:id="rId5"/>
    <p:sldLayoutId id="2147483654" r:id="rId6"/>
    <p:sldLayoutId id="2147483665" r:id="rId7"/>
    <p:sldLayoutId id="2147483664" r:id="rId8"/>
    <p:sldLayoutId id="2147483656" r:id="rId9"/>
    <p:sldLayoutId id="2147483663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6D34-F8E6-5641-847E-479F539C7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780" y="196043"/>
            <a:ext cx="7356763" cy="2387600"/>
          </a:xfrm>
        </p:spPr>
        <p:txBody>
          <a:bodyPr/>
          <a:lstStyle/>
          <a:p>
            <a:r>
              <a:rPr lang="en-US" dirty="0"/>
              <a:t>BIAPT 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60B62-57B8-B945-927C-AFEBE3963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779" y="2583643"/>
            <a:ext cx="7356763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Work in Progress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16ABCA-29B2-134D-810D-6700E5A35EDB}"/>
              </a:ext>
            </a:extLst>
          </p:cNvPr>
          <p:cNvSpPr txBox="1">
            <a:spLocks/>
          </p:cNvSpPr>
          <p:nvPr/>
        </p:nvSpPr>
        <p:spPr>
          <a:xfrm>
            <a:off x="401779" y="4239405"/>
            <a:ext cx="7356763" cy="4019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Wednesday, February 24</a:t>
            </a:r>
            <a:r>
              <a:rPr lang="en-US" b="1" baseline="30000" dirty="0"/>
              <a:t>th</a:t>
            </a:r>
            <a:endParaRPr lang="en-US" b="1" dirty="0"/>
          </a:p>
          <a:p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9173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C8566-D6C6-6B4C-9532-6DFB9EF2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6" y="365126"/>
            <a:ext cx="10916854" cy="1050548"/>
          </a:xfrm>
        </p:spPr>
        <p:txBody>
          <a:bodyPr/>
          <a:lstStyle/>
          <a:p>
            <a:r>
              <a:rPr lang="en-US" b="1" dirty="0"/>
              <a:t>Digit Symbol Substitution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EB0BB-3F8B-6146-9FC4-E215D504A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302" y="2300962"/>
            <a:ext cx="5328662" cy="4329347"/>
          </a:xfrm>
        </p:spPr>
        <p:txBody>
          <a:bodyPr/>
          <a:lstStyle/>
          <a:p>
            <a:r>
              <a:rPr lang="en-US" dirty="0"/>
              <a:t>Domain: working memory, visual search</a:t>
            </a:r>
          </a:p>
          <a:p>
            <a:endParaRPr lang="en-US" dirty="0"/>
          </a:p>
          <a:p>
            <a:r>
              <a:rPr lang="en-US" dirty="0"/>
              <a:t>Symbol appears on screen</a:t>
            </a:r>
          </a:p>
          <a:p>
            <a:pPr lvl="1"/>
            <a:r>
              <a:rPr lang="en-US" dirty="0"/>
              <a:t>Use legend at bottom to select corresponding number</a:t>
            </a:r>
          </a:p>
          <a:p>
            <a:pPr lvl="1"/>
            <a:r>
              <a:rPr lang="en-US" dirty="0"/>
              <a:t>As many symbols as possible in 90 seconds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5D21901-EC84-3D49-8C7F-20BD6EED5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" t="784" r="1356" b="2193"/>
          <a:stretch/>
        </p:blipFill>
        <p:spPr>
          <a:xfrm>
            <a:off x="436946" y="2535382"/>
            <a:ext cx="5153892" cy="278476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A5AD09-0F03-214E-B3F3-F0F4F1B4B240}"/>
              </a:ext>
            </a:extLst>
          </p:cNvPr>
          <p:cNvSpPr txBox="1"/>
          <p:nvPr/>
        </p:nvSpPr>
        <p:spPr>
          <a:xfrm>
            <a:off x="9428018" y="6445643"/>
            <a:ext cx="276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 2015</a:t>
            </a:r>
          </a:p>
        </p:txBody>
      </p:sp>
    </p:spTree>
    <p:extLst>
      <p:ext uri="{BB962C8B-B14F-4D97-AF65-F5344CB8AC3E}">
        <p14:creationId xmlns:p14="http://schemas.microsoft.com/office/powerpoint/2010/main" val="221146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E319F7-BFD1-7C48-862D-A8D6408C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Subjects were fitted with high-density EEG (128 electrodes) throughout the entire study period.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93A1D-9255-8D42-B8A3-1FEDDC3B9803}"/>
              </a:ext>
            </a:extLst>
          </p:cNvPr>
          <p:cNvSpPr txBox="1"/>
          <p:nvPr/>
        </p:nvSpPr>
        <p:spPr>
          <a:xfrm>
            <a:off x="8915400" y="5812407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Maier et al. 2017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99537B-EABD-4941-9C2C-5AB49C80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51" y="1636888"/>
            <a:ext cx="3278618" cy="4025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F397D1-7F07-4845-B3E0-94170828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058" y="2156450"/>
            <a:ext cx="3727450" cy="33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95841D-1BB4-704C-A459-4FB7C06D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9" y="365126"/>
            <a:ext cx="11500338" cy="1121478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Can graph theory features accurately classify the recovery of cognition in adults following an experimental anesthesia protocol compared to healthy controls?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1A690-BEB4-2849-92C1-64984D11B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47" y="1981973"/>
            <a:ext cx="5521569" cy="405023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Graph theory metrics: path length, modularity, clustering coefficient, global efficiency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Frequency bands: theta, alpha, beta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Receiver operating curve analyses</a:t>
            </a:r>
          </a:p>
          <a:p>
            <a:pPr lvl="2"/>
            <a:r>
              <a:rPr lang="en-US" dirty="0"/>
              <a:t>Data set too small for 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C3F04-FF9C-D24B-B566-B321F14F6DC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t="1755" r="1207" b="2073"/>
          <a:stretch/>
        </p:blipFill>
        <p:spPr bwMode="auto">
          <a:xfrm>
            <a:off x="6080642" y="1981973"/>
            <a:ext cx="5475485" cy="3772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72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C98F-EE30-B94E-8340-5F10E4BD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59" y="277201"/>
            <a:ext cx="10691265" cy="112147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Step 1: Pre-process the data in EEGlab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D26B7-16E6-1D40-AC57-56E5546FF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76" y="1371601"/>
            <a:ext cx="5257018" cy="46950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already cleaned</a:t>
            </a:r>
          </a:p>
          <a:p>
            <a:r>
              <a:rPr lang="en-US" dirty="0"/>
              <a:t>Load dataset</a:t>
            </a:r>
          </a:p>
          <a:p>
            <a:r>
              <a:rPr lang="en-US" dirty="0"/>
              <a:t>Add channel locations</a:t>
            </a:r>
          </a:p>
          <a:p>
            <a:r>
              <a:rPr lang="en-US" dirty="0"/>
              <a:t>Removed non-scalp channels</a:t>
            </a:r>
          </a:p>
          <a:p>
            <a:pPr lvl="1"/>
            <a:r>
              <a:rPr lang="en-US" dirty="0"/>
              <a:t>Not aware there was code to filter these channels out later</a:t>
            </a:r>
          </a:p>
          <a:p>
            <a:r>
              <a:rPr lang="en-US" dirty="0"/>
              <a:t>Add start/stop times for each cognitive test</a:t>
            </a:r>
          </a:p>
          <a:p>
            <a:r>
              <a:rPr lang="en-US" dirty="0"/>
              <a:t>Epoch data </a:t>
            </a:r>
          </a:p>
          <a:p>
            <a:pPr lvl="1"/>
            <a:r>
              <a:rPr lang="en-US" dirty="0"/>
              <a:t>5 seconds after test start to test end</a:t>
            </a:r>
          </a:p>
          <a:p>
            <a:r>
              <a:rPr lang="en-US" dirty="0"/>
              <a:t>Save epoch as .mat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F2DB6-C69F-E648-B21F-0B627B38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826" y="2134187"/>
            <a:ext cx="5661698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24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4019-F145-9B42-9D78-A1A509D0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Step 2: Run </a:t>
            </a:r>
            <a:r>
              <a:rPr lang="en-US" sz="3200" dirty="0" err="1"/>
              <a:t>wPLI</a:t>
            </a:r>
            <a:r>
              <a:rPr lang="en-US" sz="3200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71801-17B6-5442-AAC4-BDB733170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479667"/>
            <a:ext cx="5960403" cy="4463927"/>
          </a:xfrm>
        </p:spPr>
        <p:txBody>
          <a:bodyPr/>
          <a:lstStyle/>
          <a:p>
            <a:r>
              <a:rPr lang="en-US" dirty="0"/>
              <a:t>Analysis run in </a:t>
            </a:r>
            <a:r>
              <a:rPr lang="en-US" dirty="0" err="1"/>
              <a:t>EEGApp</a:t>
            </a:r>
            <a:endParaRPr lang="en-US" dirty="0"/>
          </a:p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Length of segment: 10</a:t>
            </a:r>
          </a:p>
          <a:p>
            <a:pPr lvl="1"/>
            <a:r>
              <a:rPr lang="en-US" dirty="0"/>
              <a:t>Number of permutations: 20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 value: 0.05</a:t>
            </a:r>
          </a:p>
          <a:p>
            <a:pPr lvl="1"/>
            <a:r>
              <a:rPr lang="en-US" dirty="0"/>
              <a:t>Bandpass</a:t>
            </a:r>
          </a:p>
          <a:p>
            <a:pPr lvl="2"/>
            <a:r>
              <a:rPr lang="en-US" dirty="0"/>
              <a:t>Delta: 1-4Hz</a:t>
            </a:r>
          </a:p>
          <a:p>
            <a:pPr lvl="2"/>
            <a:r>
              <a:rPr lang="en-US" dirty="0"/>
              <a:t>Theta: 4-8Hz</a:t>
            </a:r>
          </a:p>
          <a:p>
            <a:pPr lvl="2"/>
            <a:r>
              <a:rPr lang="en-US" dirty="0"/>
              <a:t>Alpha: 8-13Hz</a:t>
            </a:r>
          </a:p>
          <a:p>
            <a:pPr lvl="2"/>
            <a:r>
              <a:rPr lang="en-US" dirty="0"/>
              <a:t>Beta: 13-30Hz</a:t>
            </a:r>
          </a:p>
          <a:p>
            <a:r>
              <a:rPr lang="en-US" dirty="0"/>
              <a:t>Electrode order updated 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16DBDC99-8EA1-4548-AF1E-0FF4899F1F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35" b="435"/>
          <a:stretch>
            <a:fillRect/>
          </a:stretch>
        </p:blipFill>
        <p:spPr>
          <a:xfrm>
            <a:off x="4876801" y="925865"/>
            <a:ext cx="5006136" cy="3721965"/>
          </a:xfrm>
          <a:prstGeom prst="rect">
            <a:avLst/>
          </a:prstGeom>
        </p:spPr>
      </p:pic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7486EA50-CCEF-FA4E-8B5F-01DC3B123C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35" b="435"/>
          <a:stretch>
            <a:fillRect/>
          </a:stretch>
        </p:blipFill>
        <p:spPr>
          <a:xfrm>
            <a:off x="7379869" y="2362305"/>
            <a:ext cx="5006136" cy="3721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364E3-86D0-314B-BD2D-05B5ED877D49}"/>
              </a:ext>
            </a:extLst>
          </p:cNvPr>
          <p:cNvSpPr txBox="1"/>
          <p:nvPr/>
        </p:nvSpPr>
        <p:spPr>
          <a:xfrm>
            <a:off x="5838092" y="4105632"/>
            <a:ext cx="286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67700-0ABA-7646-916F-2F248756B8ED}"/>
              </a:ext>
            </a:extLst>
          </p:cNvPr>
          <p:cNvSpPr txBox="1"/>
          <p:nvPr/>
        </p:nvSpPr>
        <p:spPr>
          <a:xfrm>
            <a:off x="8449790" y="5523531"/>
            <a:ext cx="286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Immediately Post-Anesthesia</a:t>
            </a:r>
          </a:p>
        </p:txBody>
      </p:sp>
    </p:spTree>
    <p:extLst>
      <p:ext uri="{BB962C8B-B14F-4D97-AF65-F5344CB8AC3E}">
        <p14:creationId xmlns:p14="http://schemas.microsoft.com/office/powerpoint/2010/main" val="185290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5F50-5C3D-5B42-A22C-4D955717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71695"/>
            <a:ext cx="10691265" cy="112147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Step 3: Sweep data to determine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5F209-7522-D047-BE15-1C5A9A300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97" y="1374163"/>
            <a:ext cx="11288541" cy="34440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Reduce matrix to 85x85</a:t>
            </a:r>
          </a:p>
          <a:p>
            <a:pPr lvl="1"/>
            <a:r>
              <a:rPr lang="en-US" dirty="0"/>
              <a:t>Channels available across all 15 participants</a:t>
            </a:r>
          </a:p>
          <a:p>
            <a:r>
              <a:rPr lang="en-US" dirty="0"/>
              <a:t>Threshold sweep</a:t>
            </a:r>
          </a:p>
          <a:p>
            <a:pPr lvl="1"/>
            <a:r>
              <a:rPr lang="en-US" dirty="0"/>
              <a:t>Minimally spanning map</a:t>
            </a:r>
          </a:p>
          <a:p>
            <a:pPr lvl="1"/>
            <a:r>
              <a:rPr lang="en-US" dirty="0"/>
              <a:t>0.90-0.01 by 0.01 steps</a:t>
            </a:r>
          </a:p>
          <a:p>
            <a:r>
              <a:rPr lang="en-US" dirty="0"/>
              <a:t>Average data</a:t>
            </a:r>
          </a:p>
          <a:p>
            <a:pPr lvl="1"/>
            <a:r>
              <a:rPr lang="en-US" dirty="0"/>
              <a:t>Mean from all six cognitive tests from the first administration (baseline)</a:t>
            </a:r>
          </a:p>
          <a:p>
            <a:pPr lvl="1"/>
            <a:r>
              <a:rPr lang="en-US" dirty="0"/>
              <a:t>Thresholds calculated separately for each frequency band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D0662-911C-BE49-9573-3305ED1E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7" y="4815253"/>
            <a:ext cx="11176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88A756-8A35-8648-A716-FF423840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70" y="696546"/>
            <a:ext cx="7874000" cy="535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C5D0AE-FE8A-0B4D-9063-0DB670AE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85" y="346807"/>
            <a:ext cx="3848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0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ABD31-558C-AF41-A9D8-6E950745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80" y="416656"/>
            <a:ext cx="8745904" cy="55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5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9616-144D-1B4A-B465-E100042A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Step 4: Create a binary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70810-EE13-6A4D-9E8E-3CCDD326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27" y="1832582"/>
            <a:ext cx="4871370" cy="4050230"/>
          </a:xfrm>
        </p:spPr>
        <p:txBody>
          <a:bodyPr/>
          <a:lstStyle/>
          <a:p>
            <a:r>
              <a:rPr lang="en-US" dirty="0"/>
              <a:t>Applied individual network threshold</a:t>
            </a:r>
          </a:p>
          <a:p>
            <a:r>
              <a:rPr lang="en-US" dirty="0" err="1"/>
              <a:t>wPLI</a:t>
            </a:r>
            <a:r>
              <a:rPr lang="en-US" dirty="0"/>
              <a:t> values &gt; threshold = 1</a:t>
            </a:r>
          </a:p>
          <a:p>
            <a:pPr lvl="1"/>
            <a:r>
              <a:rPr lang="en-US" dirty="0"/>
              <a:t>I.e. Threshold = 0.20, </a:t>
            </a:r>
            <a:r>
              <a:rPr lang="en-US" dirty="0" err="1"/>
              <a:t>wPLI</a:t>
            </a:r>
            <a:r>
              <a:rPr lang="en-US" dirty="0"/>
              <a:t> in top 20% of data were set to 1</a:t>
            </a:r>
          </a:p>
          <a:p>
            <a:r>
              <a:rPr lang="en-US" dirty="0"/>
              <a:t>Otherwise, binary matrix= 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E647EC-A0E6-3448-B7BF-C93180E3BFDD}"/>
              </a:ext>
            </a:extLst>
          </p:cNvPr>
          <p:cNvGrpSpPr/>
          <p:nvPr/>
        </p:nvGrpSpPr>
        <p:grpSpPr>
          <a:xfrm>
            <a:off x="6074639" y="1596091"/>
            <a:ext cx="5522545" cy="4272031"/>
            <a:chOff x="173562" y="105230"/>
            <a:chExt cx="3206356" cy="2202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46426-BBFF-4B48-8481-A811F6AAD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562" y="105230"/>
              <a:ext cx="1782445" cy="15855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C55EB8-E7DA-D043-B79A-23125A2A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188" y="670961"/>
              <a:ext cx="2030730" cy="163703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A3055C6-DC31-3B42-B6F1-06A231951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31" y="5017018"/>
            <a:ext cx="6870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1984-1581-EE48-82B4-5E1EB417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Step 5: Create null networks/random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77DC0C-C66C-9148-A1C2-FE972588C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627624"/>
            <a:ext cx="10682604" cy="13520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Function: </a:t>
            </a:r>
            <a:r>
              <a:rPr lang="en-US" dirty="0" err="1"/>
              <a:t>randomizer_bin_und.m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Fraction of edges to rewire: 10% </a:t>
            </a:r>
          </a:p>
          <a:p>
            <a:pPr lvl="1"/>
            <a:r>
              <a:rPr lang="en-US" dirty="0"/>
              <a:t>Number of null networks created: 100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8B4596-77F1-2641-B8C3-71E75405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4" y="3263468"/>
            <a:ext cx="12192000" cy="28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0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79E9-5FA0-6E49-AD63-B71C0F09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/>
              <a:t>Research Line 1</a:t>
            </a:r>
            <a:r>
              <a:rPr lang="en-US" sz="3000" dirty="0"/>
              <a:t>: To use electroencephalography (EEG) to elucidate novel biomarkers of concussion and understand the electrophysiological basis of clinical impairments.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A11A0-F368-A34B-86BC-335EB5C36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06" y="4320887"/>
            <a:ext cx="4692800" cy="1788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B86638-C9BB-DE4E-9F33-1AE55BA2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346" y="1877585"/>
            <a:ext cx="2052320" cy="2052320"/>
          </a:xfrm>
          <a:prstGeom prst="rect">
            <a:avLst/>
          </a:prstGeom>
        </p:spPr>
      </p:pic>
      <p:pic>
        <p:nvPicPr>
          <p:cNvPr id="22" name="Picture Placeholder 4">
            <a:extLst>
              <a:ext uri="{FF2B5EF4-FFF2-40B4-BE49-F238E27FC236}">
                <a16:creationId xmlns:a16="http://schemas.microsoft.com/office/drawing/2014/main" id="{F35CA5BE-0D8C-7546-ABAD-4448168CE8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35" b="435"/>
          <a:stretch>
            <a:fillRect/>
          </a:stretch>
        </p:blipFill>
        <p:spPr>
          <a:xfrm>
            <a:off x="5448301" y="1486604"/>
            <a:ext cx="6174103" cy="45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95F1-0F8E-1440-A18E-9FFE0A69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Step 6: Calculate global efficiency (and other variables)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615CD-A69E-8440-B280-2AFA34CE9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690688"/>
            <a:ext cx="10682604" cy="1273229"/>
          </a:xfrm>
        </p:spPr>
        <p:txBody>
          <a:bodyPr/>
          <a:lstStyle/>
          <a:p>
            <a:r>
              <a:rPr lang="en-US" dirty="0"/>
              <a:t>Load binary network and null networks</a:t>
            </a:r>
          </a:p>
          <a:p>
            <a:r>
              <a:rPr lang="en-US" dirty="0"/>
              <a:t>Code: </a:t>
            </a:r>
            <a:r>
              <a:rPr lang="en-US" dirty="0" err="1"/>
              <a:t>binary_global_efficinecy.m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E25DC-ADB1-DE47-A3C5-EB5E261C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8324"/>
            <a:ext cx="12192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CE6-5FB0-554A-8A32-E2EB1350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C00000"/>
                </a:solidFill>
              </a:rPr>
              <a:t>The problem</a:t>
            </a:r>
            <a:r>
              <a:rPr lang="en-US" sz="3000" dirty="0"/>
              <a:t>: roughly 5% of global efficiency values are above 1; this is theoretically not possible.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44807-B7E2-B740-9287-833420782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70"/>
          <a:stretch/>
        </p:blipFill>
        <p:spPr>
          <a:xfrm>
            <a:off x="748259" y="1486604"/>
            <a:ext cx="1827530" cy="4490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32EEB-CC99-B842-9C48-D0793DA63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334" y="1486604"/>
            <a:ext cx="8378190" cy="2004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D47DA-98F6-3A4D-99A5-9B7B704EB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596" y="3732020"/>
            <a:ext cx="8241666" cy="213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DDC3-413D-1743-8B48-291DD3A7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Efficiency values ≥ 1 appear to be less common in the beta frequency band compared to alpha and theta.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3E8BA-969F-D044-96E2-59889FF7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9" y="2014219"/>
            <a:ext cx="6708140" cy="3402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19F0A-3B08-C942-9EEE-622954576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399" y="2763520"/>
            <a:ext cx="4356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722F-63B2-604A-A99D-8D7E251B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Global efficiency values above 1 are more common in the anesthesia group, although every participant but one has at least one efficiency values ≥ 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A5507-90F6-404C-8CC7-FFCA322F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4" t="14785" r="4376" b="31104"/>
          <a:stretch/>
        </p:blipFill>
        <p:spPr>
          <a:xfrm>
            <a:off x="927531" y="1783784"/>
            <a:ext cx="10332720" cy="1440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A0B2E-AC1C-5143-B086-B0A8F05C6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27"/>
          <a:stretch/>
        </p:blipFill>
        <p:spPr>
          <a:xfrm>
            <a:off x="5783580" y="4025716"/>
            <a:ext cx="4419600" cy="133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44B61-A3B7-3940-8A81-C123B107A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552"/>
          <a:stretch/>
        </p:blipFill>
        <p:spPr>
          <a:xfrm>
            <a:off x="2559050" y="3451676"/>
            <a:ext cx="2234329" cy="24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B3A8-4742-8046-93E1-E5383710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Things I have (unsuccessfully) tried to resolve this issue: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584-4FF2-9641-B7EF-B935B64A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network code</a:t>
            </a:r>
          </a:p>
          <a:p>
            <a:pPr lvl="1"/>
            <a:r>
              <a:rPr lang="en-US" dirty="0"/>
              <a:t>Different functions</a:t>
            </a:r>
          </a:p>
          <a:p>
            <a:pPr lvl="1"/>
            <a:r>
              <a:rPr lang="en-US" dirty="0"/>
              <a:t>Adjusting parameters within a function</a:t>
            </a:r>
          </a:p>
          <a:p>
            <a:r>
              <a:rPr lang="en-US" dirty="0"/>
              <a:t>Global efficiency code</a:t>
            </a:r>
          </a:p>
          <a:p>
            <a:r>
              <a:rPr lang="en-US" dirty="0"/>
              <a:t>Network threshold</a:t>
            </a:r>
          </a:p>
          <a:p>
            <a:pPr lvl="1"/>
            <a:r>
              <a:rPr lang="en-US" dirty="0"/>
              <a:t>Individual vs. constant values</a:t>
            </a:r>
          </a:p>
          <a:p>
            <a:r>
              <a:rPr lang="en-US" dirty="0"/>
              <a:t>Re-running the analysis</a:t>
            </a:r>
          </a:p>
          <a:p>
            <a:pPr lvl="1"/>
            <a:r>
              <a:rPr lang="en-US" dirty="0"/>
              <a:t>Generating </a:t>
            </a:r>
            <a:r>
              <a:rPr lang="en-US" dirty="0" err="1"/>
              <a:t>wPLI</a:t>
            </a:r>
            <a:r>
              <a:rPr lang="en-US" dirty="0"/>
              <a:t> matrices via code </a:t>
            </a:r>
          </a:p>
        </p:txBody>
      </p:sp>
    </p:spTree>
    <p:extLst>
      <p:ext uri="{BB962C8B-B14F-4D97-AF65-F5344CB8AC3E}">
        <p14:creationId xmlns:p14="http://schemas.microsoft.com/office/powerpoint/2010/main" val="388704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B3A8-4742-8046-93E1-E5383710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Things I have (unsuccessfully) tried to resolve this issue: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584-4FF2-9641-B7EF-B935B64A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Network Code</a:t>
            </a:r>
          </a:p>
          <a:p>
            <a:pPr lvl="1"/>
            <a:r>
              <a:rPr lang="en-US" dirty="0"/>
              <a:t>Different functions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Adjusting parameters within a function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efficiency code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Threshold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Individual vs. constant values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Re-running the analysis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Generating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wPLI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matrices via code </a:t>
            </a:r>
          </a:p>
        </p:txBody>
      </p:sp>
    </p:spTree>
    <p:extLst>
      <p:ext uri="{BB962C8B-B14F-4D97-AF65-F5344CB8AC3E}">
        <p14:creationId xmlns:p14="http://schemas.microsoft.com/office/powerpoint/2010/main" val="981052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5ECDB-C4AF-D04A-B17D-139CDEC0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different null network codes did not produce any meaningful changes.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B869F-E312-484C-BD58-369AAD9B9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3733"/>
          <a:stretch/>
        </p:blipFill>
        <p:spPr>
          <a:xfrm>
            <a:off x="748259" y="1905791"/>
            <a:ext cx="7289041" cy="370174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6D0013-50EE-2745-A106-9059EEA69D66}"/>
              </a:ext>
            </a:extLst>
          </p:cNvPr>
          <p:cNvSpPr/>
          <p:nvPr/>
        </p:nvSpPr>
        <p:spPr>
          <a:xfrm>
            <a:off x="1129144" y="3284233"/>
            <a:ext cx="2050474" cy="320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FD2445-4DE3-5340-84D8-88740F5BF48E}"/>
              </a:ext>
            </a:extLst>
          </p:cNvPr>
          <p:cNvSpPr/>
          <p:nvPr/>
        </p:nvSpPr>
        <p:spPr>
          <a:xfrm>
            <a:off x="4828308" y="4272973"/>
            <a:ext cx="2673928" cy="319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8961037-A419-F14B-98B0-8028A3199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93"/>
          <a:stretch/>
        </p:blipFill>
        <p:spPr>
          <a:xfrm>
            <a:off x="3933532" y="2826328"/>
            <a:ext cx="7505992" cy="2893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F19AB5-1A77-E442-8190-1AFD67DBFC84}"/>
              </a:ext>
            </a:extLst>
          </p:cNvPr>
          <p:cNvSpPr/>
          <p:nvPr/>
        </p:nvSpPr>
        <p:spPr>
          <a:xfrm>
            <a:off x="5694218" y="2810733"/>
            <a:ext cx="4044194" cy="415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1EBE76-DC8D-1D46-8815-75641214C2A2}"/>
              </a:ext>
            </a:extLst>
          </p:cNvPr>
          <p:cNvSpPr/>
          <p:nvPr/>
        </p:nvSpPr>
        <p:spPr>
          <a:xfrm>
            <a:off x="4392778" y="4057692"/>
            <a:ext cx="5345633" cy="389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6B3E8-2010-084C-B416-10A0E1190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398" r="83734"/>
          <a:stretch/>
        </p:blipFill>
        <p:spPr>
          <a:xfrm>
            <a:off x="356466" y="78375"/>
            <a:ext cx="896028" cy="266482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DC3AD6F-03DA-C646-A3D0-E73D6E4C6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22" t="22398" r="11542"/>
          <a:stretch/>
        </p:blipFill>
        <p:spPr>
          <a:xfrm>
            <a:off x="2568413" y="78373"/>
            <a:ext cx="652012" cy="2664829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B7D04E9-B601-724A-8E74-650FD717F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2" t="22398" r="59633"/>
          <a:stretch/>
        </p:blipFill>
        <p:spPr>
          <a:xfrm>
            <a:off x="1231495" y="78373"/>
            <a:ext cx="691553" cy="266482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91D2C71-E1F5-A546-A13E-2C31D4D48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83" t="22398" r="35961"/>
          <a:stretch/>
        </p:blipFill>
        <p:spPr>
          <a:xfrm>
            <a:off x="1896596" y="78373"/>
            <a:ext cx="669634" cy="2664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5CDE5F-B2E4-8642-93FE-438B4F47C9D5}"/>
              </a:ext>
            </a:extLst>
          </p:cNvPr>
          <p:cNvSpPr txBox="1"/>
          <p:nvPr/>
        </p:nvSpPr>
        <p:spPr>
          <a:xfrm>
            <a:off x="0" y="2708404"/>
            <a:ext cx="354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Null_model_und_sign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743ED9-251C-CD41-914D-FE084519A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55" r="48281" b="184"/>
          <a:stretch/>
        </p:blipFill>
        <p:spPr>
          <a:xfrm>
            <a:off x="356466" y="3077736"/>
            <a:ext cx="2893873" cy="2682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51ADF0-8BCA-7E4F-A06C-F57C52B69D0E}"/>
              </a:ext>
            </a:extLst>
          </p:cNvPr>
          <p:cNvSpPr txBox="1"/>
          <p:nvPr/>
        </p:nvSpPr>
        <p:spPr>
          <a:xfrm>
            <a:off x="-1" y="5760401"/>
            <a:ext cx="354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Null_model_dir_sign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1E74D6-43E2-3945-AD1C-4166C85F5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924" r="199"/>
          <a:stretch/>
        </p:blipFill>
        <p:spPr>
          <a:xfrm>
            <a:off x="3925980" y="255450"/>
            <a:ext cx="3040699" cy="2452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34A323-8A50-F34F-A7FE-D21F46873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67" r="2856"/>
          <a:stretch/>
        </p:blipFill>
        <p:spPr>
          <a:xfrm>
            <a:off x="4075671" y="3077736"/>
            <a:ext cx="2883205" cy="2682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871EF1-09EA-E44C-A45A-3C6730F67F17}"/>
              </a:ext>
            </a:extLst>
          </p:cNvPr>
          <p:cNvSpPr txBox="1"/>
          <p:nvPr/>
        </p:nvSpPr>
        <p:spPr>
          <a:xfrm>
            <a:off x="3743469" y="2708404"/>
            <a:ext cx="354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Randmio_dir_connected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3068B-7BE7-FB41-8378-92D30D67E46F}"/>
              </a:ext>
            </a:extLst>
          </p:cNvPr>
          <p:cNvSpPr txBox="1"/>
          <p:nvPr/>
        </p:nvSpPr>
        <p:spPr>
          <a:xfrm>
            <a:off x="3743469" y="5760401"/>
            <a:ext cx="354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Randmio_dir_sign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D0652E-DF89-5847-8142-2E8DD7A615D2}"/>
              </a:ext>
            </a:extLst>
          </p:cNvPr>
          <p:cNvSpPr/>
          <p:nvPr/>
        </p:nvSpPr>
        <p:spPr>
          <a:xfrm>
            <a:off x="1220559" y="419603"/>
            <a:ext cx="673854" cy="193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4632A-DEF1-1944-AC41-88ED1D43E07B}"/>
              </a:ext>
            </a:extLst>
          </p:cNvPr>
          <p:cNvSpPr/>
          <p:nvPr/>
        </p:nvSpPr>
        <p:spPr>
          <a:xfrm>
            <a:off x="1227119" y="1102818"/>
            <a:ext cx="673854" cy="193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1CE80C-5B75-9447-B89B-0173672F5873}"/>
              </a:ext>
            </a:extLst>
          </p:cNvPr>
          <p:cNvSpPr/>
          <p:nvPr/>
        </p:nvSpPr>
        <p:spPr>
          <a:xfrm>
            <a:off x="1225824" y="1480742"/>
            <a:ext cx="1340405" cy="185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F51758-8432-A243-85A0-270A0BE9451F}"/>
              </a:ext>
            </a:extLst>
          </p:cNvPr>
          <p:cNvSpPr/>
          <p:nvPr/>
        </p:nvSpPr>
        <p:spPr>
          <a:xfrm>
            <a:off x="1247229" y="3447068"/>
            <a:ext cx="673854" cy="193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1B491-1822-CC47-9CB7-EB75D21F9405}"/>
              </a:ext>
            </a:extLst>
          </p:cNvPr>
          <p:cNvSpPr/>
          <p:nvPr/>
        </p:nvSpPr>
        <p:spPr>
          <a:xfrm>
            <a:off x="1252494" y="4508207"/>
            <a:ext cx="1340405" cy="185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C7AFA9-1C54-A44D-BC72-53758A4C15F7}"/>
              </a:ext>
            </a:extLst>
          </p:cNvPr>
          <p:cNvSpPr/>
          <p:nvPr/>
        </p:nvSpPr>
        <p:spPr>
          <a:xfrm>
            <a:off x="4967251" y="3416158"/>
            <a:ext cx="673854" cy="193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54AAB8-57B9-E848-86E4-B56582F1F0BA}"/>
              </a:ext>
            </a:extLst>
          </p:cNvPr>
          <p:cNvSpPr/>
          <p:nvPr/>
        </p:nvSpPr>
        <p:spPr>
          <a:xfrm>
            <a:off x="4972516" y="4477297"/>
            <a:ext cx="1340405" cy="185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A4A34-3047-F745-94EC-1821AC870C4D}"/>
              </a:ext>
            </a:extLst>
          </p:cNvPr>
          <p:cNvSpPr/>
          <p:nvPr/>
        </p:nvSpPr>
        <p:spPr>
          <a:xfrm>
            <a:off x="4816559" y="646063"/>
            <a:ext cx="713677" cy="193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521A84-25BC-0D45-A4F9-01A35ACC95AB}"/>
              </a:ext>
            </a:extLst>
          </p:cNvPr>
          <p:cNvSpPr/>
          <p:nvPr/>
        </p:nvSpPr>
        <p:spPr>
          <a:xfrm>
            <a:off x="4816560" y="1754824"/>
            <a:ext cx="1432682" cy="225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1FAF9-E488-7845-BC3E-989315447AA7}"/>
              </a:ext>
            </a:extLst>
          </p:cNvPr>
          <p:cNvSpPr txBox="1"/>
          <p:nvPr/>
        </p:nvSpPr>
        <p:spPr>
          <a:xfrm>
            <a:off x="7857258" y="588190"/>
            <a:ext cx="36289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For the most part, global efficiency values remained above one regardless of which null network code was utilized.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CC414-9057-374A-9B14-AE1EEC650E54}"/>
              </a:ext>
            </a:extLst>
          </p:cNvPr>
          <p:cNvSpPr txBox="1"/>
          <p:nvPr/>
        </p:nvSpPr>
        <p:spPr>
          <a:xfrm>
            <a:off x="7857258" y="3695607"/>
            <a:ext cx="36289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Changes to global efficiency values were extremely small regardless of which function was used.</a:t>
            </a:r>
          </a:p>
        </p:txBody>
      </p:sp>
    </p:spTree>
    <p:extLst>
      <p:ext uri="{BB962C8B-B14F-4D97-AF65-F5344CB8AC3E}">
        <p14:creationId xmlns:p14="http://schemas.microsoft.com/office/powerpoint/2010/main" val="33025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0B975-4810-CE46-8980-898976D2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62" y="887534"/>
            <a:ext cx="9855200" cy="14605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53B1166-A7FB-254B-B080-FB74A8284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2926" y="3577765"/>
            <a:ext cx="9817100" cy="16891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A73211-5993-0B41-89A5-583DA72EFE67}"/>
              </a:ext>
            </a:extLst>
          </p:cNvPr>
          <p:cNvSpPr txBox="1"/>
          <p:nvPr/>
        </p:nvSpPr>
        <p:spPr>
          <a:xfrm>
            <a:off x="3242003" y="2348034"/>
            <a:ext cx="491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Danielle’s code from Motif Paper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FF9E7-75CC-9849-B14F-05772577262A}"/>
              </a:ext>
            </a:extLst>
          </p:cNvPr>
          <p:cNvSpPr txBox="1"/>
          <p:nvPr/>
        </p:nvSpPr>
        <p:spPr>
          <a:xfrm>
            <a:off x="3242003" y="5419480"/>
            <a:ext cx="491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E0444F-D5B9-1F4E-8A6C-AC7AC8672D2A}"/>
              </a:ext>
            </a:extLst>
          </p:cNvPr>
          <p:cNvSpPr/>
          <p:nvPr/>
        </p:nvSpPr>
        <p:spPr>
          <a:xfrm>
            <a:off x="1868527" y="1706850"/>
            <a:ext cx="9151499" cy="315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5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B3A8-4742-8046-93E1-E5383710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Things I have (unsuccessfully) tried to resolve this issue: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584-4FF2-9641-B7EF-B935B64A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Network Code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Different functions</a:t>
            </a:r>
          </a:p>
          <a:p>
            <a:pPr lvl="1"/>
            <a:r>
              <a:rPr lang="en-US" dirty="0"/>
              <a:t>Adjusting parameters within a function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efficiency code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Threshold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Individual vs. constant values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Re-running the analysis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Generating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wPLI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matrices via code </a:t>
            </a:r>
          </a:p>
        </p:txBody>
      </p:sp>
    </p:spTree>
    <p:extLst>
      <p:ext uri="{BB962C8B-B14F-4D97-AF65-F5344CB8AC3E}">
        <p14:creationId xmlns:p14="http://schemas.microsoft.com/office/powerpoint/2010/main" val="43140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48C6-34BA-CB4C-9A94-F9A6E70E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59" y="469036"/>
            <a:ext cx="10691265" cy="1121478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The Reconstructing Consciousness and Cognition (ReCCognition) Study sought to measure the sequence of cognitive recovery following emergence from anesthesia.</a:t>
            </a:r>
            <a:br>
              <a:rPr lang="en-US" sz="3000" dirty="0"/>
            </a:br>
            <a:r>
              <a:rPr lang="en-US" sz="3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F936B-6759-BA42-80E6-7696AFA584F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8" b="29220"/>
          <a:stretch/>
        </p:blipFill>
        <p:spPr bwMode="auto">
          <a:xfrm>
            <a:off x="1542845" y="1543216"/>
            <a:ext cx="9102091" cy="44665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9D71D-20E3-A945-8C1F-5456E1202478}"/>
              </a:ext>
            </a:extLst>
          </p:cNvPr>
          <p:cNvSpPr txBox="1"/>
          <p:nvPr/>
        </p:nvSpPr>
        <p:spPr>
          <a:xfrm>
            <a:off x="8915400" y="5812407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Maier et al. 2017;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Rokos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2337930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BCE0-EF9C-624E-942E-5FEA60F02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22" y="271265"/>
            <a:ext cx="10691265" cy="1121478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Altering the fraction of edges to rewire provided no meaningful difference.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6C010-FA4E-F049-8DD6-C36489BE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22" y="1293668"/>
            <a:ext cx="6159633" cy="4421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104D04-437C-4246-AB1E-6866CD0C569A}"/>
              </a:ext>
            </a:extLst>
          </p:cNvPr>
          <p:cNvSpPr/>
          <p:nvPr/>
        </p:nvSpPr>
        <p:spPr>
          <a:xfrm>
            <a:off x="935182" y="2973232"/>
            <a:ext cx="1371600" cy="41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C94AD-7C76-DC44-ADE9-5E72595B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37" y="1293668"/>
            <a:ext cx="6159633" cy="44213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33B03B-F478-2244-A599-DE7CEE8521C9}"/>
              </a:ext>
            </a:extLst>
          </p:cNvPr>
          <p:cNvSpPr/>
          <p:nvPr/>
        </p:nvSpPr>
        <p:spPr>
          <a:xfrm>
            <a:off x="3157797" y="2973232"/>
            <a:ext cx="1371600" cy="41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76110-FE54-9445-BE0A-81AFE2F8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757" y="1293668"/>
            <a:ext cx="6136504" cy="44213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CE6B08-A6C9-B941-AC20-DC99A75653F6}"/>
              </a:ext>
            </a:extLst>
          </p:cNvPr>
          <p:cNvSpPr/>
          <p:nvPr/>
        </p:nvSpPr>
        <p:spPr>
          <a:xfrm>
            <a:off x="5515510" y="2973232"/>
            <a:ext cx="1371600" cy="41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9878A-2962-E444-AD9B-1C599B8DADBC}"/>
              </a:ext>
            </a:extLst>
          </p:cNvPr>
          <p:cNvSpPr txBox="1"/>
          <p:nvPr/>
        </p:nvSpPr>
        <p:spPr>
          <a:xfrm>
            <a:off x="935183" y="5714999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BC15C-DA44-3747-A45C-489DA6A0F26E}"/>
              </a:ext>
            </a:extLst>
          </p:cNvPr>
          <p:cNvSpPr txBox="1"/>
          <p:nvPr/>
        </p:nvSpPr>
        <p:spPr>
          <a:xfrm>
            <a:off x="3261650" y="5714999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5787B-BAF9-7C43-9CDD-6E0CCF53C8A0}"/>
              </a:ext>
            </a:extLst>
          </p:cNvPr>
          <p:cNvSpPr txBox="1"/>
          <p:nvPr/>
        </p:nvSpPr>
        <p:spPr>
          <a:xfrm>
            <a:off x="5588117" y="571499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272567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153F-7010-AA45-86CE-2DD457B5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24" y="318812"/>
            <a:ext cx="11616056" cy="1121478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Frequency of weight sorting in </a:t>
            </a:r>
            <a:r>
              <a:rPr lang="en-US" sz="3200" dirty="0" err="1"/>
              <a:t>null_dir_sign.m</a:t>
            </a:r>
            <a:r>
              <a:rPr lang="en-US" sz="3200" dirty="0"/>
              <a:t> also did not appear to make a meaningful difference.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099B0-5A95-A643-9742-DC930E699991}"/>
              </a:ext>
            </a:extLst>
          </p:cNvPr>
          <p:cNvSpPr txBox="1"/>
          <p:nvPr/>
        </p:nvSpPr>
        <p:spPr>
          <a:xfrm>
            <a:off x="2407827" y="5356168"/>
            <a:ext cx="273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E0CC0-82A8-2341-ACC8-57962BF853CE}"/>
              </a:ext>
            </a:extLst>
          </p:cNvPr>
          <p:cNvSpPr txBox="1"/>
          <p:nvPr/>
        </p:nvSpPr>
        <p:spPr>
          <a:xfrm>
            <a:off x="6629664" y="5356168"/>
            <a:ext cx="276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0.25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10C4-C473-C444-8618-1FCD8140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27" y="1558058"/>
            <a:ext cx="2919285" cy="3523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A5DFC-72C1-7942-9AC3-A8E2C60FA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663" y="1584740"/>
            <a:ext cx="2983663" cy="3532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6142F7-9DA7-4C4D-A06A-0E0DA46C3899}"/>
              </a:ext>
            </a:extLst>
          </p:cNvPr>
          <p:cNvSpPr/>
          <p:nvPr/>
        </p:nvSpPr>
        <p:spPr>
          <a:xfrm>
            <a:off x="2492028" y="2711880"/>
            <a:ext cx="2835083" cy="330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5E0188-DD93-8F42-8015-B6D6F20307D4}"/>
              </a:ext>
            </a:extLst>
          </p:cNvPr>
          <p:cNvSpPr/>
          <p:nvPr/>
        </p:nvSpPr>
        <p:spPr>
          <a:xfrm>
            <a:off x="6703952" y="2711879"/>
            <a:ext cx="2835083" cy="330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6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57EA-4F38-4B48-B7DA-A50BE198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13" y="320204"/>
            <a:ext cx="11096624" cy="1121478"/>
          </a:xfrm>
        </p:spPr>
        <p:txBody>
          <a:bodyPr>
            <a:noAutofit/>
          </a:bodyPr>
          <a:lstStyle/>
          <a:p>
            <a:r>
              <a:rPr lang="en-US" sz="3200" dirty="0"/>
              <a:t>Changing the number of null networks generally reduces the global efficiency values, but some cells are still above 1.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BBCAC8-17A5-2246-B1ED-EC75B4C2C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922"/>
          <a:stretch/>
        </p:blipFill>
        <p:spPr>
          <a:xfrm>
            <a:off x="5707027" y="1817377"/>
            <a:ext cx="3700741" cy="3799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18A421-4A81-AE4D-8D2C-65CB24377444}"/>
              </a:ext>
            </a:extLst>
          </p:cNvPr>
          <p:cNvSpPr txBox="1"/>
          <p:nvPr/>
        </p:nvSpPr>
        <p:spPr>
          <a:xfrm>
            <a:off x="6093891" y="5531343"/>
            <a:ext cx="273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F34E7-F335-714B-B180-4C47C8281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8" t="30855" r="47804" b="28651"/>
          <a:stretch/>
        </p:blipFill>
        <p:spPr>
          <a:xfrm>
            <a:off x="3013075" y="1833066"/>
            <a:ext cx="1690383" cy="3698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52FA62-D13A-784B-8BB6-7EDA26A73ACD}"/>
              </a:ext>
            </a:extLst>
          </p:cNvPr>
          <p:cNvSpPr txBox="1"/>
          <p:nvPr/>
        </p:nvSpPr>
        <p:spPr>
          <a:xfrm>
            <a:off x="1122952" y="5531342"/>
            <a:ext cx="273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80847-FBFE-A347-82EA-AE841A757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68" t="30855" r="72027" b="28651"/>
          <a:stretch/>
        </p:blipFill>
        <p:spPr>
          <a:xfrm>
            <a:off x="1421567" y="1833066"/>
            <a:ext cx="1629588" cy="369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54D598-A03E-0F43-9BC0-C9E7A02D6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55" r="95787" b="28651"/>
          <a:stretch/>
        </p:blipFill>
        <p:spPr>
          <a:xfrm>
            <a:off x="1065135" y="1833066"/>
            <a:ext cx="553419" cy="3698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2131FC-DCA8-654E-A813-6774341C1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55" r="95787" b="28651"/>
          <a:stretch/>
        </p:blipFill>
        <p:spPr>
          <a:xfrm>
            <a:off x="5707026" y="1833066"/>
            <a:ext cx="587939" cy="36982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163202-850F-C646-AF72-64CC2A21E53A}"/>
              </a:ext>
            </a:extLst>
          </p:cNvPr>
          <p:cNvSpPr/>
          <p:nvPr/>
        </p:nvSpPr>
        <p:spPr>
          <a:xfrm>
            <a:off x="1093749" y="2689020"/>
            <a:ext cx="3609709" cy="39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3D428A-BC30-4E4A-82DC-2EC1F9A6C46D}"/>
              </a:ext>
            </a:extLst>
          </p:cNvPr>
          <p:cNvSpPr/>
          <p:nvPr/>
        </p:nvSpPr>
        <p:spPr>
          <a:xfrm>
            <a:off x="1065134" y="5210043"/>
            <a:ext cx="3609709" cy="39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21C46B-9B26-EC4A-893F-4399248237B0}"/>
              </a:ext>
            </a:extLst>
          </p:cNvPr>
          <p:cNvSpPr/>
          <p:nvPr/>
        </p:nvSpPr>
        <p:spPr>
          <a:xfrm>
            <a:off x="5735640" y="2649025"/>
            <a:ext cx="3609709" cy="39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BE1BB6-5612-E648-9E7B-80D4D6F08F65}"/>
              </a:ext>
            </a:extLst>
          </p:cNvPr>
          <p:cNvSpPr/>
          <p:nvPr/>
        </p:nvSpPr>
        <p:spPr>
          <a:xfrm>
            <a:off x="5707025" y="5170048"/>
            <a:ext cx="3609709" cy="39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B3A8-4742-8046-93E1-E5383710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Things I have (unsuccessfully) tried to resolve this issue: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584-4FF2-9641-B7EF-B935B64A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Null Network Code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Different functions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Adjusting parameters within a function</a:t>
            </a:r>
          </a:p>
          <a:p>
            <a:r>
              <a:rPr lang="en-US" dirty="0"/>
              <a:t>Global efficiency code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Threshold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Individual vs. constant values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Re-running the analysis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Generating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wPLI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matrices via code </a:t>
            </a:r>
          </a:p>
        </p:txBody>
      </p:sp>
    </p:spTree>
    <p:extLst>
      <p:ext uri="{BB962C8B-B14F-4D97-AF65-F5344CB8AC3E}">
        <p14:creationId xmlns:p14="http://schemas.microsoft.com/office/powerpoint/2010/main" val="4279725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9E5D2D-55E5-A347-A2BC-85C42FB02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37" y="823925"/>
            <a:ext cx="10682287" cy="346988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EBCA6E-7847-9F4F-96A7-59D07ADD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239725"/>
            <a:ext cx="6324600" cy="58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34B70C-76EF-654B-BC58-4BE348AC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6553"/>
            <a:ext cx="12192000" cy="5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E2E9BB-D9A5-4746-8E21-5A8FBCB1B46D}"/>
              </a:ext>
            </a:extLst>
          </p:cNvPr>
          <p:cNvSpPr txBox="1"/>
          <p:nvPr/>
        </p:nvSpPr>
        <p:spPr>
          <a:xfrm>
            <a:off x="3189249" y="4470515"/>
            <a:ext cx="491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Danielle’s code from AEC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C6364-4FDA-3049-9E88-F4DDC913E95A}"/>
              </a:ext>
            </a:extLst>
          </p:cNvPr>
          <p:cNvSpPr txBox="1"/>
          <p:nvPr/>
        </p:nvSpPr>
        <p:spPr>
          <a:xfrm>
            <a:off x="3189249" y="5596593"/>
            <a:ext cx="491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Yacine’s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55838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B3A8-4742-8046-93E1-E5383710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Things I have (unsuccessfully) tried to resolve this issue: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584-4FF2-9641-B7EF-B935B64A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Null Network Code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Different functions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Adjusting parameters within a function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efficiency code</a:t>
            </a:r>
          </a:p>
          <a:p>
            <a:r>
              <a:rPr lang="en-US" dirty="0"/>
              <a:t>Network Threshold</a:t>
            </a:r>
          </a:p>
          <a:p>
            <a:pPr lvl="1"/>
            <a:r>
              <a:rPr lang="en-US" dirty="0"/>
              <a:t>Individual vs. constant values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Re-running the analysis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Generating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wPLI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matrices via code </a:t>
            </a:r>
          </a:p>
        </p:txBody>
      </p:sp>
    </p:spTree>
    <p:extLst>
      <p:ext uri="{BB962C8B-B14F-4D97-AF65-F5344CB8AC3E}">
        <p14:creationId xmlns:p14="http://schemas.microsoft.com/office/powerpoint/2010/main" val="2118989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153F-7010-AA45-86CE-2DD457B5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86" y="224217"/>
            <a:ext cx="11616056" cy="112147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Altering the threshold value moved some global efficiency values to under 1, but increased other values over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C6D07-6B65-B845-BF2D-7DB353E8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4" y="1459922"/>
            <a:ext cx="5928013" cy="425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099B0-5A95-A643-9742-DC930E699991}"/>
              </a:ext>
            </a:extLst>
          </p:cNvPr>
          <p:cNvSpPr txBox="1"/>
          <p:nvPr/>
        </p:nvSpPr>
        <p:spPr>
          <a:xfrm>
            <a:off x="610558" y="5741681"/>
            <a:ext cx="273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37B22-8A78-7E47-8EC7-DC7E8BCA8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74" y="1486604"/>
            <a:ext cx="5979117" cy="4255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E0CC0-82A8-2341-ACC8-57962BF853CE}"/>
              </a:ext>
            </a:extLst>
          </p:cNvPr>
          <p:cNvSpPr txBox="1"/>
          <p:nvPr/>
        </p:nvSpPr>
        <p:spPr>
          <a:xfrm>
            <a:off x="3839168" y="5714998"/>
            <a:ext cx="276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FB2B4-7D88-4640-B6D2-4AD7E49A5B20}"/>
              </a:ext>
            </a:extLst>
          </p:cNvPr>
          <p:cNvSpPr/>
          <p:nvPr/>
        </p:nvSpPr>
        <p:spPr>
          <a:xfrm>
            <a:off x="561109" y="3085951"/>
            <a:ext cx="2740827" cy="41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525EB5-B7AD-D54B-96E1-8441536E44BF}"/>
              </a:ext>
            </a:extLst>
          </p:cNvPr>
          <p:cNvSpPr/>
          <p:nvPr/>
        </p:nvSpPr>
        <p:spPr>
          <a:xfrm>
            <a:off x="3857449" y="3169080"/>
            <a:ext cx="2750880" cy="335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836C08-1F28-4C43-9F0C-C311ECDFB5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937"/>
          <a:stretch/>
        </p:blipFill>
        <p:spPr>
          <a:xfrm>
            <a:off x="6608329" y="1953490"/>
            <a:ext cx="5153313" cy="37881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A3F783-ED38-4E40-9AF6-31F48689FB9C}"/>
              </a:ext>
            </a:extLst>
          </p:cNvPr>
          <p:cNvSpPr/>
          <p:nvPr/>
        </p:nvSpPr>
        <p:spPr>
          <a:xfrm>
            <a:off x="7119904" y="3169080"/>
            <a:ext cx="3146314" cy="335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F4FAE-59E0-5F48-A531-38417DB364CE}"/>
              </a:ext>
            </a:extLst>
          </p:cNvPr>
          <p:cNvSpPr txBox="1"/>
          <p:nvPr/>
        </p:nvSpPr>
        <p:spPr>
          <a:xfrm>
            <a:off x="7399787" y="5714997"/>
            <a:ext cx="276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159177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B3A8-4742-8046-93E1-E5383710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Things I have (unsuccessfully) tried to resolve this issue: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584-4FF2-9641-B7EF-B935B64A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Null Network Code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Different functions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Adjusting parameters within a function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efficiency code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Threshold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Individual vs. constant values</a:t>
            </a:r>
          </a:p>
          <a:p>
            <a:r>
              <a:rPr lang="en-US" dirty="0"/>
              <a:t>Re-running the analysis</a:t>
            </a:r>
          </a:p>
          <a:p>
            <a:pPr lvl="1"/>
            <a:r>
              <a:rPr lang="en-US" dirty="0"/>
              <a:t>Generating </a:t>
            </a:r>
            <a:r>
              <a:rPr lang="en-US" dirty="0" err="1"/>
              <a:t>wPLI</a:t>
            </a:r>
            <a:r>
              <a:rPr lang="en-US" dirty="0"/>
              <a:t> matrices via code </a:t>
            </a:r>
          </a:p>
        </p:txBody>
      </p:sp>
    </p:spTree>
    <p:extLst>
      <p:ext uri="{BB962C8B-B14F-4D97-AF65-F5344CB8AC3E}">
        <p14:creationId xmlns:p14="http://schemas.microsoft.com/office/powerpoint/2010/main" val="3228219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4C79-EEDA-7F41-B30A-C39020AAA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37" y="1188720"/>
            <a:ext cx="5781040" cy="514655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Step 1: Pre-process data</a:t>
            </a:r>
          </a:p>
          <a:p>
            <a:pPr marL="0" indent="0">
              <a:buNone/>
            </a:pPr>
            <a:r>
              <a:rPr lang="en-US" dirty="0"/>
              <a:t>Step 2: Run </a:t>
            </a:r>
            <a:r>
              <a:rPr lang="en-US" dirty="0" err="1"/>
              <a:t>wPLI</a:t>
            </a:r>
            <a:r>
              <a:rPr lang="en-US" dirty="0"/>
              <a:t> analysis</a:t>
            </a:r>
          </a:p>
          <a:p>
            <a:pPr marL="0" indent="0">
              <a:buNone/>
            </a:pPr>
            <a:r>
              <a:rPr lang="en-US" dirty="0"/>
              <a:t>Step 3: Threshold Sweep</a:t>
            </a:r>
          </a:p>
          <a:p>
            <a:pPr marL="0" indent="0">
              <a:buNone/>
            </a:pPr>
            <a:r>
              <a:rPr lang="en-US" dirty="0"/>
              <a:t>Step 4: Create binary matrix</a:t>
            </a:r>
          </a:p>
          <a:p>
            <a:pPr marL="0" indent="0">
              <a:buNone/>
            </a:pPr>
            <a:r>
              <a:rPr lang="en-US" dirty="0"/>
              <a:t>Step 5: Create null networks</a:t>
            </a:r>
          </a:p>
          <a:p>
            <a:pPr marL="0" indent="0">
              <a:buNone/>
            </a:pPr>
            <a:r>
              <a:rPr lang="en-US" dirty="0"/>
              <a:t>Step 6: Calculate global efficiency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01E88-8FB3-154E-80B7-E2AD9D9FB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r="14182" b="93436"/>
          <a:stretch/>
        </p:blipFill>
        <p:spPr>
          <a:xfrm>
            <a:off x="800099" y="4895098"/>
            <a:ext cx="10204347" cy="865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DD522-0993-E444-B6DC-D3261C5655B5}"/>
              </a:ext>
            </a:extLst>
          </p:cNvPr>
          <p:cNvSpPr txBox="1"/>
          <p:nvPr/>
        </p:nvSpPr>
        <p:spPr>
          <a:xfrm>
            <a:off x="6328197" y="1492370"/>
            <a:ext cx="555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Changes made: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wPLI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step size: 1 to 10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Threshold: 0.3 to individual value</a:t>
            </a:r>
          </a:p>
        </p:txBody>
      </p:sp>
    </p:spTree>
    <p:extLst>
      <p:ext uri="{BB962C8B-B14F-4D97-AF65-F5344CB8AC3E}">
        <p14:creationId xmlns:p14="http://schemas.microsoft.com/office/powerpoint/2010/main" val="429000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7EE0-A64A-8A4A-8942-2BE46560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59" y="136526"/>
            <a:ext cx="10691265" cy="112147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Potential reasons for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02F4-2487-794C-9D55-B3B4FC2A6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303020"/>
            <a:ext cx="10682604" cy="4914900"/>
          </a:xfrm>
        </p:spPr>
        <p:txBody>
          <a:bodyPr>
            <a:normAutofit/>
          </a:bodyPr>
          <a:lstStyle/>
          <a:p>
            <a:r>
              <a:rPr lang="en-US" dirty="0"/>
              <a:t>Data recording during cognitive tasks?</a:t>
            </a:r>
          </a:p>
          <a:p>
            <a:pPr lvl="1"/>
            <a:r>
              <a:rPr lang="en-US" dirty="0"/>
              <a:t>(I think) Other data from MDF data is from resting-state conditions</a:t>
            </a:r>
          </a:p>
          <a:p>
            <a:pPr lvl="1"/>
            <a:r>
              <a:rPr lang="en-US" dirty="0"/>
              <a:t>Same issue on DSI-24 which was collected during resting state</a:t>
            </a:r>
          </a:p>
          <a:p>
            <a:r>
              <a:rPr lang="en-US" dirty="0"/>
              <a:t>Removed non-scalp electrodes while cleaning in EEGlab?</a:t>
            </a:r>
          </a:p>
          <a:p>
            <a:pPr lvl="1"/>
            <a:r>
              <a:rPr lang="en-US" dirty="0"/>
              <a:t>Those electrodes get filtered out anyway</a:t>
            </a:r>
          </a:p>
          <a:p>
            <a:pPr lvl="1"/>
            <a:r>
              <a:rPr lang="en-US" dirty="0"/>
              <a:t>Bad channels removed in resting-state data which works </a:t>
            </a:r>
          </a:p>
          <a:p>
            <a:pPr lvl="1"/>
            <a:r>
              <a:rPr lang="en-US" dirty="0"/>
              <a:t>Same issue on DSI-24 data with only one bad channel removed</a:t>
            </a:r>
          </a:p>
          <a:p>
            <a:r>
              <a:rPr lang="en-US" dirty="0"/>
              <a:t>Issues with reduced 85x85 channel PLI matrix?</a:t>
            </a:r>
          </a:p>
          <a:p>
            <a:pPr lvl="1"/>
            <a:r>
              <a:rPr lang="en-US" dirty="0"/>
              <a:t>Re-running the analysis: used all available channels for each participant and issue remains</a:t>
            </a:r>
          </a:p>
          <a:p>
            <a:r>
              <a:rPr lang="en-US" dirty="0"/>
              <a:t>Some sort of statistical anomaly/rounding error? </a:t>
            </a:r>
          </a:p>
        </p:txBody>
      </p:sp>
    </p:spTree>
    <p:extLst>
      <p:ext uri="{BB962C8B-B14F-4D97-AF65-F5344CB8AC3E}">
        <p14:creationId xmlns:p14="http://schemas.microsoft.com/office/powerpoint/2010/main" val="2604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48C6-34BA-CB4C-9A94-F9A6E70E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59" y="469036"/>
            <a:ext cx="10691265" cy="11214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A modified version of the </a:t>
            </a:r>
            <a:r>
              <a:rPr lang="en-US" sz="2800" i="1" dirty="0"/>
              <a:t>Cognition </a:t>
            </a:r>
            <a:r>
              <a:rPr lang="en-US" sz="2800" dirty="0"/>
              <a:t>Test Battery for Spaceflight was administered at all eight sessions.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F936B-6759-BA42-80E6-7696AFA584F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8" b="29220"/>
          <a:stretch/>
        </p:blipFill>
        <p:spPr bwMode="auto">
          <a:xfrm>
            <a:off x="1542845" y="1543216"/>
            <a:ext cx="9102091" cy="44665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9D71D-20E3-A945-8C1F-5456E1202478}"/>
              </a:ext>
            </a:extLst>
          </p:cNvPr>
          <p:cNvSpPr txBox="1"/>
          <p:nvPr/>
        </p:nvSpPr>
        <p:spPr>
          <a:xfrm>
            <a:off x="8915400" y="5812407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Maier et al. 2017;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Rokos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EBF18-08C9-7F4C-9130-28BDE5D9C69C}"/>
              </a:ext>
            </a:extLst>
          </p:cNvPr>
          <p:cNvSpPr/>
          <p:nvPr/>
        </p:nvSpPr>
        <p:spPr>
          <a:xfrm>
            <a:off x="3325091" y="2698982"/>
            <a:ext cx="374073" cy="3131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09A98-CFD7-C746-9E39-74F575DB6BC3}"/>
              </a:ext>
            </a:extLst>
          </p:cNvPr>
          <p:cNvSpPr/>
          <p:nvPr/>
        </p:nvSpPr>
        <p:spPr>
          <a:xfrm>
            <a:off x="6120245" y="2698982"/>
            <a:ext cx="4125191" cy="3131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9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0D126-B40A-F541-BB09-DA87AF0B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0578"/>
            <a:ext cx="12192000" cy="44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3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F01372-7930-D24A-848A-C5DEE201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1460500"/>
            <a:ext cx="4307840" cy="4307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997D7-7CEE-B840-AB9D-BD201BBD6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186180"/>
            <a:ext cx="4856480" cy="485648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C50B6F0-1902-F14B-AD12-1F9F1F8A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Any thoughts or suggestions? Did you notice any errors in the code?</a:t>
            </a:r>
          </a:p>
        </p:txBody>
      </p:sp>
    </p:spTree>
    <p:extLst>
      <p:ext uri="{BB962C8B-B14F-4D97-AF65-F5344CB8AC3E}">
        <p14:creationId xmlns:p14="http://schemas.microsoft.com/office/powerpoint/2010/main" val="190026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C8566-D6C6-6B4C-9532-6DFB9EF2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6" y="365126"/>
            <a:ext cx="10916854" cy="1050548"/>
          </a:xfrm>
        </p:spPr>
        <p:txBody>
          <a:bodyPr/>
          <a:lstStyle/>
          <a:p>
            <a:r>
              <a:rPr lang="en-US" b="1" dirty="0"/>
              <a:t>Motor Praxis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112FA9-4656-444A-AA06-BD397AFA6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1" t="1029" r="1175" b="1260"/>
          <a:stretch/>
        </p:blipFill>
        <p:spPr>
          <a:xfrm>
            <a:off x="436946" y="2527884"/>
            <a:ext cx="5070236" cy="2805547"/>
          </a:xfrm>
          <a:ln w="31750">
            <a:solidFill>
              <a:schemeClr val="tx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EB0BB-3F8B-6146-9FC4-E215D504A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9236" y="2444756"/>
            <a:ext cx="5328662" cy="3434822"/>
          </a:xfrm>
        </p:spPr>
        <p:txBody>
          <a:bodyPr/>
          <a:lstStyle/>
          <a:p>
            <a:r>
              <a:rPr lang="en-US" dirty="0"/>
              <a:t>Domain: sensorimotor speed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Click on squares randomly appearing on screen</a:t>
            </a:r>
          </a:p>
          <a:p>
            <a:pPr lvl="1"/>
            <a:r>
              <a:rPr lang="en-US" dirty="0"/>
              <a:t>Each successive square gets smaller</a:t>
            </a:r>
          </a:p>
          <a:p>
            <a:pPr lvl="1"/>
            <a:r>
              <a:rPr lang="en-US" dirty="0"/>
              <a:t>20 squares in each session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0A8E8-64A9-984F-B12D-189F4829D905}"/>
              </a:ext>
            </a:extLst>
          </p:cNvPr>
          <p:cNvSpPr txBox="1"/>
          <p:nvPr/>
        </p:nvSpPr>
        <p:spPr>
          <a:xfrm>
            <a:off x="9428018" y="6445643"/>
            <a:ext cx="276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 2015</a:t>
            </a:r>
          </a:p>
        </p:txBody>
      </p:sp>
    </p:spTree>
    <p:extLst>
      <p:ext uri="{BB962C8B-B14F-4D97-AF65-F5344CB8AC3E}">
        <p14:creationId xmlns:p14="http://schemas.microsoft.com/office/powerpoint/2010/main" val="181758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C8566-D6C6-6B4C-9532-6DFB9EF2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6" y="365126"/>
            <a:ext cx="10916854" cy="1050548"/>
          </a:xfrm>
        </p:spPr>
        <p:txBody>
          <a:bodyPr/>
          <a:lstStyle/>
          <a:p>
            <a:r>
              <a:rPr lang="en-US" b="1" dirty="0"/>
              <a:t>Visual Object Learning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EB0BB-3F8B-6146-9FC4-E215D504A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2958" y="2402961"/>
            <a:ext cx="5328662" cy="3304779"/>
          </a:xfrm>
        </p:spPr>
        <p:txBody>
          <a:bodyPr/>
          <a:lstStyle/>
          <a:p>
            <a:r>
              <a:rPr lang="en-US" dirty="0"/>
              <a:t>Domain: memory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10 3D figures are sequentially displayed</a:t>
            </a:r>
          </a:p>
          <a:p>
            <a:pPr lvl="1"/>
            <a:r>
              <a:rPr lang="en-US" dirty="0"/>
              <a:t>Memorize</a:t>
            </a:r>
          </a:p>
          <a:p>
            <a:pPr lvl="1"/>
            <a:r>
              <a:rPr lang="en-US" dirty="0"/>
              <a:t>Recall 10 target figures from a set of 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9A3530-3483-9D43-BB02-BBF4E01B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7" t="4380" r="2984" b="4380"/>
          <a:stretch/>
        </p:blipFill>
        <p:spPr>
          <a:xfrm>
            <a:off x="436946" y="2631794"/>
            <a:ext cx="5111800" cy="2597728"/>
          </a:xfrm>
          <a:ln w="317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2FD4D-65C9-AF47-A327-31CE902B4415}"/>
              </a:ext>
            </a:extLst>
          </p:cNvPr>
          <p:cNvSpPr txBox="1"/>
          <p:nvPr/>
        </p:nvSpPr>
        <p:spPr>
          <a:xfrm>
            <a:off x="9428018" y="6445643"/>
            <a:ext cx="276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 2015</a:t>
            </a:r>
          </a:p>
        </p:txBody>
      </p:sp>
    </p:spTree>
    <p:extLst>
      <p:ext uri="{BB962C8B-B14F-4D97-AF65-F5344CB8AC3E}">
        <p14:creationId xmlns:p14="http://schemas.microsoft.com/office/powerpoint/2010/main" val="247544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C8566-D6C6-6B4C-9532-6DFB9EF2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6" y="365126"/>
            <a:ext cx="10916854" cy="1050548"/>
          </a:xfrm>
        </p:spPr>
        <p:txBody>
          <a:bodyPr/>
          <a:lstStyle/>
          <a:p>
            <a:r>
              <a:rPr lang="en-US" b="1" dirty="0"/>
              <a:t>Fractal N-Back (2-Back)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EB0BB-3F8B-6146-9FC4-E215D504A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9237" y="1558050"/>
            <a:ext cx="5328662" cy="3533379"/>
          </a:xfrm>
        </p:spPr>
        <p:txBody>
          <a:bodyPr/>
          <a:lstStyle/>
          <a:p>
            <a:r>
              <a:rPr lang="en-US" dirty="0"/>
              <a:t>Domain: working memory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Images presented sequentially every 750ms</a:t>
            </a:r>
          </a:p>
          <a:p>
            <a:pPr lvl="1"/>
            <a:r>
              <a:rPr lang="en-US" dirty="0"/>
              <a:t>Respond when image is the same as image displayed two times ago</a:t>
            </a:r>
          </a:p>
          <a:p>
            <a:pPr lvl="1"/>
            <a:r>
              <a:rPr lang="en-US" dirty="0"/>
              <a:t>62 images per session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DB6BB0-B71D-8841-BC7E-3383BDA71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5" t="2232" r="2051" b="3640"/>
          <a:stretch/>
        </p:blipFill>
        <p:spPr>
          <a:xfrm>
            <a:off x="436946" y="1808018"/>
            <a:ext cx="5190980" cy="2743200"/>
          </a:xfrm>
          <a:ln w="317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7EAEFF-990B-5344-A024-D7357EF858E3}"/>
              </a:ext>
            </a:extLst>
          </p:cNvPr>
          <p:cNvSpPr txBox="1"/>
          <p:nvPr/>
        </p:nvSpPr>
        <p:spPr>
          <a:xfrm>
            <a:off x="9428018" y="6445643"/>
            <a:ext cx="276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 2015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55E85B-CE44-D04A-810A-B18E05AD1F72}"/>
              </a:ext>
            </a:extLst>
          </p:cNvPr>
          <p:cNvSpPr/>
          <p:nvPr/>
        </p:nvSpPr>
        <p:spPr>
          <a:xfrm>
            <a:off x="1274477" y="5513608"/>
            <a:ext cx="8663940" cy="7609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AB54F44-A08F-4E47-8EA5-1DDB3AFA7506}"/>
              </a:ext>
            </a:extLst>
          </p:cNvPr>
          <p:cNvSpPr/>
          <p:nvPr/>
        </p:nvSpPr>
        <p:spPr>
          <a:xfrm flipV="1">
            <a:off x="3429000" y="5745013"/>
            <a:ext cx="530296" cy="3539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85D2F40-C68D-B541-9F67-85CEA3FE1F22}"/>
              </a:ext>
            </a:extLst>
          </p:cNvPr>
          <p:cNvSpPr/>
          <p:nvPr/>
        </p:nvSpPr>
        <p:spPr>
          <a:xfrm flipV="1">
            <a:off x="2086591" y="5745013"/>
            <a:ext cx="530296" cy="3539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D154D82-F4B6-D34D-8479-B411154E09FB}"/>
              </a:ext>
            </a:extLst>
          </p:cNvPr>
          <p:cNvSpPr/>
          <p:nvPr/>
        </p:nvSpPr>
        <p:spPr>
          <a:xfrm flipV="1">
            <a:off x="4811003" y="5745013"/>
            <a:ext cx="530296" cy="3539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5E5DD7C-F357-234B-B9A1-A4A32FCEB262}"/>
              </a:ext>
            </a:extLst>
          </p:cNvPr>
          <p:cNvSpPr/>
          <p:nvPr/>
        </p:nvSpPr>
        <p:spPr>
          <a:xfrm flipV="1">
            <a:off x="6094089" y="5747059"/>
            <a:ext cx="530296" cy="3539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DC792A2-FA4E-444A-8C02-0062ADFFE757}"/>
              </a:ext>
            </a:extLst>
          </p:cNvPr>
          <p:cNvSpPr/>
          <p:nvPr/>
        </p:nvSpPr>
        <p:spPr>
          <a:xfrm flipV="1">
            <a:off x="7377175" y="5740913"/>
            <a:ext cx="530296" cy="3539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BC936B5-C7D3-6546-B1F4-A7DE0358D261}"/>
              </a:ext>
            </a:extLst>
          </p:cNvPr>
          <p:cNvSpPr/>
          <p:nvPr/>
        </p:nvSpPr>
        <p:spPr>
          <a:xfrm flipV="1">
            <a:off x="8657796" y="5745013"/>
            <a:ext cx="530296" cy="3539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BD016-E2B5-2148-B930-CB5F1C8BEC74}"/>
              </a:ext>
            </a:extLst>
          </p:cNvPr>
          <p:cNvSpPr txBox="1"/>
          <p:nvPr/>
        </p:nvSpPr>
        <p:spPr>
          <a:xfrm>
            <a:off x="1274477" y="5540442"/>
            <a:ext cx="821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E3C096-6FFF-FD42-98B6-75216E3FB47C}"/>
              </a:ext>
            </a:extLst>
          </p:cNvPr>
          <p:cNvSpPr txBox="1"/>
          <p:nvPr/>
        </p:nvSpPr>
        <p:spPr>
          <a:xfrm>
            <a:off x="2611954" y="5555791"/>
            <a:ext cx="821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FED5F6-E506-B94C-BFBB-C4DFAD277EFE}"/>
              </a:ext>
            </a:extLst>
          </p:cNvPr>
          <p:cNvSpPr txBox="1"/>
          <p:nvPr/>
        </p:nvSpPr>
        <p:spPr>
          <a:xfrm>
            <a:off x="3964891" y="5540156"/>
            <a:ext cx="821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130D30-5729-1F4E-854E-8379DE2D07A6}"/>
              </a:ext>
            </a:extLst>
          </p:cNvPr>
          <p:cNvSpPr txBox="1"/>
          <p:nvPr/>
        </p:nvSpPr>
        <p:spPr>
          <a:xfrm>
            <a:off x="5348571" y="5540156"/>
            <a:ext cx="821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648A48-7751-CE46-8569-305969A25D55}"/>
              </a:ext>
            </a:extLst>
          </p:cNvPr>
          <p:cNvSpPr txBox="1"/>
          <p:nvPr/>
        </p:nvSpPr>
        <p:spPr>
          <a:xfrm>
            <a:off x="6587135" y="5533555"/>
            <a:ext cx="821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256524-342C-3641-8EC6-05C2CA7EFB75}"/>
              </a:ext>
            </a:extLst>
          </p:cNvPr>
          <p:cNvSpPr txBox="1"/>
          <p:nvPr/>
        </p:nvSpPr>
        <p:spPr>
          <a:xfrm>
            <a:off x="9148428" y="5527558"/>
            <a:ext cx="821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1588B-C69B-B44E-A09F-2CA85FAA9302}"/>
              </a:ext>
            </a:extLst>
          </p:cNvPr>
          <p:cNvSpPr/>
          <p:nvPr/>
        </p:nvSpPr>
        <p:spPr>
          <a:xfrm>
            <a:off x="3959296" y="5483656"/>
            <a:ext cx="727363" cy="82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464A68-03A3-294D-8EF5-533399E148A4}"/>
              </a:ext>
            </a:extLst>
          </p:cNvPr>
          <p:cNvSpPr txBox="1"/>
          <p:nvPr/>
        </p:nvSpPr>
        <p:spPr>
          <a:xfrm>
            <a:off x="7870221" y="5533881"/>
            <a:ext cx="821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E647B6-2EA5-224C-B78F-97BBA8CF73D5}"/>
              </a:ext>
            </a:extLst>
          </p:cNvPr>
          <p:cNvSpPr/>
          <p:nvPr/>
        </p:nvSpPr>
        <p:spPr>
          <a:xfrm>
            <a:off x="7904019" y="5483656"/>
            <a:ext cx="727363" cy="82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8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9" grpId="0"/>
      <p:bldP spid="12" grpId="1" animBg="1"/>
      <p:bldP spid="28" grpId="0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C8566-D6C6-6B4C-9532-6DFB9EF2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6" y="365126"/>
            <a:ext cx="10916854" cy="1050548"/>
          </a:xfrm>
        </p:spPr>
        <p:txBody>
          <a:bodyPr/>
          <a:lstStyle/>
          <a:p>
            <a:r>
              <a:rPr lang="en-US" b="1" dirty="0"/>
              <a:t>Abstract Matching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EB0BB-3F8B-6146-9FC4-E215D504A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7673" y="1765985"/>
            <a:ext cx="5328662" cy="4329347"/>
          </a:xfrm>
        </p:spPr>
        <p:txBody>
          <a:bodyPr/>
          <a:lstStyle/>
          <a:p>
            <a:r>
              <a:rPr lang="en-US" dirty="0"/>
              <a:t>Domain: executive function</a:t>
            </a:r>
          </a:p>
          <a:p>
            <a:endParaRPr lang="en-US" dirty="0"/>
          </a:p>
          <a:p>
            <a:r>
              <a:rPr lang="en-US" dirty="0"/>
              <a:t>Two pairs of objects at the bottom, varied on color and dimension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Target object presented in the middle</a:t>
            </a:r>
          </a:p>
          <a:p>
            <a:pPr lvl="1"/>
            <a:r>
              <a:rPr lang="en-US" dirty="0"/>
              <a:t>Classify based on rules provided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489129-B8C5-D24B-9248-0BD988F23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6" t="1038" r="1832" b="2271"/>
          <a:stretch/>
        </p:blipFill>
        <p:spPr>
          <a:xfrm>
            <a:off x="436946" y="2496712"/>
            <a:ext cx="5280133" cy="2867891"/>
          </a:xfrm>
          <a:ln w="317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E3D4FA-1506-F645-9D20-0E11EEEDE683}"/>
              </a:ext>
            </a:extLst>
          </p:cNvPr>
          <p:cNvSpPr txBox="1"/>
          <p:nvPr/>
        </p:nvSpPr>
        <p:spPr>
          <a:xfrm>
            <a:off x="9428018" y="6445643"/>
            <a:ext cx="276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 2015</a:t>
            </a:r>
          </a:p>
        </p:txBody>
      </p:sp>
    </p:spTree>
    <p:extLst>
      <p:ext uri="{BB962C8B-B14F-4D97-AF65-F5344CB8AC3E}">
        <p14:creationId xmlns:p14="http://schemas.microsoft.com/office/powerpoint/2010/main" val="261576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C8566-D6C6-6B4C-9532-6DFB9EF2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6" y="365126"/>
            <a:ext cx="10916854" cy="1050548"/>
          </a:xfrm>
        </p:spPr>
        <p:txBody>
          <a:bodyPr/>
          <a:lstStyle/>
          <a:p>
            <a:r>
              <a:rPr lang="en-US" b="1" dirty="0"/>
              <a:t>Psychomotor Vigilance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EB0BB-3F8B-6146-9FC4-E215D504A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5327" y="2309441"/>
            <a:ext cx="5328662" cy="3242433"/>
          </a:xfrm>
        </p:spPr>
        <p:txBody>
          <a:bodyPr/>
          <a:lstStyle/>
          <a:p>
            <a:r>
              <a:rPr lang="en-US" dirty="0"/>
              <a:t>Domain: vigilant attention</a:t>
            </a:r>
          </a:p>
          <a:p>
            <a:endParaRPr lang="en-US" dirty="0"/>
          </a:p>
          <a:p>
            <a:r>
              <a:rPr lang="en-US" dirty="0"/>
              <a:t>Timer randomly appears and starts counting</a:t>
            </a:r>
          </a:p>
          <a:p>
            <a:pPr lvl="1"/>
            <a:r>
              <a:rPr lang="en-US" dirty="0"/>
              <a:t>Hit space bar as quickly as possible</a:t>
            </a:r>
          </a:p>
          <a:p>
            <a:pPr lvl="1"/>
            <a:r>
              <a:rPr lang="en-US" dirty="0"/>
              <a:t>Test lasts for 3 minutes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DF953E1-E64C-D94C-A056-D024289CA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32" t="2057" r="1503" b="4839"/>
          <a:stretch/>
        </p:blipFill>
        <p:spPr>
          <a:xfrm>
            <a:off x="436946" y="2559058"/>
            <a:ext cx="5153892" cy="27432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C02319-588B-054F-8C5A-E5D8A296F7CA}"/>
              </a:ext>
            </a:extLst>
          </p:cNvPr>
          <p:cNvSpPr txBox="1"/>
          <p:nvPr/>
        </p:nvSpPr>
        <p:spPr>
          <a:xfrm>
            <a:off x="9428018" y="6445643"/>
            <a:ext cx="276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 2015</a:t>
            </a:r>
          </a:p>
        </p:txBody>
      </p:sp>
    </p:spTree>
    <p:extLst>
      <p:ext uri="{BB962C8B-B14F-4D97-AF65-F5344CB8AC3E}">
        <p14:creationId xmlns:p14="http://schemas.microsoft.com/office/powerpoint/2010/main" val="1761791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5850</TotalTime>
  <Words>2098</Words>
  <Application>Microsoft Macintosh PowerPoint</Application>
  <PresentationFormat>Widescreen</PresentationFormat>
  <Paragraphs>311</Paragraphs>
  <Slides>41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Symbol</vt:lpstr>
      <vt:lpstr>Office Theme</vt:lpstr>
      <vt:lpstr>BIAPT Lab Meeting</vt:lpstr>
      <vt:lpstr>Research Line 1: To use electroencephalography (EEG) to elucidate novel biomarkers of concussion and understand the electrophysiological basis of clinical impairments.</vt:lpstr>
      <vt:lpstr>The Reconstructing Consciousness and Cognition (ReCCognition) Study sought to measure the sequence of cognitive recovery following emergence from anesthesia. .</vt:lpstr>
      <vt:lpstr>A modified version of the Cognition Test Battery for Spaceflight was administered at all eight sessions.</vt:lpstr>
      <vt:lpstr>Motor Praxis</vt:lpstr>
      <vt:lpstr>Visual Object Learning Test</vt:lpstr>
      <vt:lpstr>Fractal N-Back (2-Back)</vt:lpstr>
      <vt:lpstr>Abstract Matching</vt:lpstr>
      <vt:lpstr>Psychomotor Vigilance Test</vt:lpstr>
      <vt:lpstr>Digit Symbol Substitution Test</vt:lpstr>
      <vt:lpstr>Subjects were fitted with high-density EEG (128 electrodes) throughout the entire study period.</vt:lpstr>
      <vt:lpstr>Can graph theory features accurately classify the recovery of cognition in adults following an experimental anesthesia protocol compared to healthy controls? </vt:lpstr>
      <vt:lpstr>Step 1: Pre-process the data in EEGlab</vt:lpstr>
      <vt:lpstr>Step 2: Run wPLI analysis</vt:lpstr>
      <vt:lpstr>Step 3: Sweep data to determine threshold</vt:lpstr>
      <vt:lpstr>PowerPoint Presentation</vt:lpstr>
      <vt:lpstr>PowerPoint Presentation</vt:lpstr>
      <vt:lpstr>Step 4: Create a binary matrix</vt:lpstr>
      <vt:lpstr>Step 5: Create null networks/random networks</vt:lpstr>
      <vt:lpstr>Step 6: Calculate global efficiency (and other variables)</vt:lpstr>
      <vt:lpstr>The problem: roughly 5% of global efficiency values are above 1; this is theoretically not possible. </vt:lpstr>
      <vt:lpstr>Efficiency values ≥ 1 appear to be less common in the beta frequency band compared to alpha and theta.</vt:lpstr>
      <vt:lpstr>Global efficiency values above 1 are more common in the anesthesia group, although every participant but one has at least one efficiency values ≥ 1.</vt:lpstr>
      <vt:lpstr>Things I have (unsuccessfully) tried to resolve this issue:</vt:lpstr>
      <vt:lpstr>Things I have (unsuccessfully) tried to resolve this issue:</vt:lpstr>
      <vt:lpstr>Using different null network codes did not produce any meaningful changes.</vt:lpstr>
      <vt:lpstr>PowerPoint Presentation</vt:lpstr>
      <vt:lpstr>PowerPoint Presentation</vt:lpstr>
      <vt:lpstr>Things I have (unsuccessfully) tried to resolve this issue:</vt:lpstr>
      <vt:lpstr>Altering the fraction of edges to rewire provided no meaningful difference. </vt:lpstr>
      <vt:lpstr>Frequency of weight sorting in null_dir_sign.m also did not appear to make a meaningful difference. </vt:lpstr>
      <vt:lpstr>Changing the number of null networks generally reduces the global efficiency values, but some cells are still above 1. </vt:lpstr>
      <vt:lpstr>Things I have (unsuccessfully) tried to resolve this issue:</vt:lpstr>
      <vt:lpstr>PowerPoint Presentation</vt:lpstr>
      <vt:lpstr>Things I have (unsuccessfully) tried to resolve this issue:</vt:lpstr>
      <vt:lpstr>Altering the threshold value moved some global efficiency values to under 1, but increased other values over 1.</vt:lpstr>
      <vt:lpstr>Things I have (unsuccessfully) tried to resolve this issue:</vt:lpstr>
      <vt:lpstr>PowerPoint Presentation</vt:lpstr>
      <vt:lpstr>Potential reasons for problems</vt:lpstr>
      <vt:lpstr>PowerPoint Presentation</vt:lpstr>
      <vt:lpstr>Any thoughts or suggestions? Did you notice any errors in the code?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Teel</dc:creator>
  <cp:lastModifiedBy>Elizabeth Teel</cp:lastModifiedBy>
  <cp:revision>128</cp:revision>
  <dcterms:created xsi:type="dcterms:W3CDTF">2021-02-13T18:12:30Z</dcterms:created>
  <dcterms:modified xsi:type="dcterms:W3CDTF">2021-02-24T15:00:54Z</dcterms:modified>
</cp:coreProperties>
</file>